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32"/>
  </p:notesMasterIdLst>
  <p:handoutMasterIdLst>
    <p:handoutMasterId r:id="rId33"/>
  </p:handoutMasterIdLst>
  <p:sldIdLst>
    <p:sldId id="282" r:id="rId5"/>
    <p:sldId id="256" r:id="rId6"/>
    <p:sldId id="258" r:id="rId7"/>
    <p:sldId id="259" r:id="rId8"/>
    <p:sldId id="284" r:id="rId9"/>
    <p:sldId id="279" r:id="rId10"/>
    <p:sldId id="261" r:id="rId11"/>
    <p:sldId id="283" r:id="rId12"/>
    <p:sldId id="262" r:id="rId13"/>
    <p:sldId id="264" r:id="rId14"/>
    <p:sldId id="263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4" r:id="rId23"/>
    <p:sldId id="275" r:id="rId24"/>
    <p:sldId id="276" r:id="rId25"/>
    <p:sldId id="281" r:id="rId26"/>
    <p:sldId id="277" r:id="rId27"/>
    <p:sldId id="260" r:id="rId28"/>
    <p:sldId id="272" r:id="rId29"/>
    <p:sldId id="257" r:id="rId30"/>
    <p:sldId id="278" r:id="rId31"/>
  </p:sldIdLst>
  <p:sldSz cx="12192000" cy="6858000"/>
  <p:notesSz cx="9028113" cy="7077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A13393-305C-4EAB-B8B6-5812C2C11398}" v="2" dt="2022-01-19T07:20:35.713"/>
    <p1510:client id="{A460B379-2ABD-4759-BB89-58E303157415}" v="1" dt="2021-10-22T12:09:01.794"/>
    <p1510:client id="{BCCC8286-5EF2-4649-B886-B762EC76290C}" v="1" dt="2021-10-29T12:10:55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MONICA SBIRCI" userId="S::maria.sbirci@stud.ubbcluj.ro::985c7875-dcdd-438d-8322-81fa2380b001" providerId="AD" clId="Web-{BCCC8286-5EF2-4649-B886-B762EC76290C}"/>
    <pc:docChg chg="modSld">
      <pc:chgData name="MARIA MONICA SBIRCI" userId="S::maria.sbirci@stud.ubbcluj.ro::985c7875-dcdd-438d-8322-81fa2380b001" providerId="AD" clId="Web-{BCCC8286-5EF2-4649-B886-B762EC76290C}" dt="2021-10-29T12:10:55.734" v="0"/>
      <pc:docMkLst>
        <pc:docMk/>
      </pc:docMkLst>
      <pc:sldChg chg="addSp">
        <pc:chgData name="MARIA MONICA SBIRCI" userId="S::maria.sbirci@stud.ubbcluj.ro::985c7875-dcdd-438d-8322-81fa2380b001" providerId="AD" clId="Web-{BCCC8286-5EF2-4649-B886-B762EC76290C}" dt="2021-10-29T12:10:55.734" v="0"/>
        <pc:sldMkLst>
          <pc:docMk/>
          <pc:sldMk cId="2963909413" sldId="259"/>
        </pc:sldMkLst>
        <pc:spChg chg="add">
          <ac:chgData name="MARIA MONICA SBIRCI" userId="S::maria.sbirci@stud.ubbcluj.ro::985c7875-dcdd-438d-8322-81fa2380b001" providerId="AD" clId="Web-{BCCC8286-5EF2-4649-B886-B762EC76290C}" dt="2021-10-29T12:10:55.734" v="0"/>
          <ac:spMkLst>
            <pc:docMk/>
            <pc:sldMk cId="2963909413" sldId="259"/>
            <ac:spMk id="3" creationId="{F100F070-0977-48BC-89DD-8A878CAF0A25}"/>
          </ac:spMkLst>
        </pc:spChg>
      </pc:sldChg>
    </pc:docChg>
  </pc:docChgLst>
  <pc:docChgLst>
    <pc:chgData name="IOANA-MARIA FĂLĂDĂU" userId="S::ioana.faladau@stud.ubbcluj.ro::d7a4ea14-843e-4764-bc16-0e1c9b0b22fb" providerId="AD" clId="Web-{74A13393-305C-4EAB-B8B6-5812C2C11398}"/>
    <pc:docChg chg="sldOrd">
      <pc:chgData name="IOANA-MARIA FĂLĂDĂU" userId="S::ioana.faladau@stud.ubbcluj.ro::d7a4ea14-843e-4764-bc16-0e1c9b0b22fb" providerId="AD" clId="Web-{74A13393-305C-4EAB-B8B6-5812C2C11398}" dt="2022-01-19T07:20:35.713" v="1"/>
      <pc:docMkLst>
        <pc:docMk/>
      </pc:docMkLst>
      <pc:sldChg chg="ord">
        <pc:chgData name="IOANA-MARIA FĂLĂDĂU" userId="S::ioana.faladau@stud.ubbcluj.ro::d7a4ea14-843e-4764-bc16-0e1c9b0b22fb" providerId="AD" clId="Web-{74A13393-305C-4EAB-B8B6-5812C2C11398}" dt="2022-01-19T07:20:35.713" v="1"/>
        <pc:sldMkLst>
          <pc:docMk/>
          <pc:sldMk cId="2694561577" sldId="264"/>
        </pc:sldMkLst>
      </pc:sldChg>
    </pc:docChg>
  </pc:docChgLst>
  <pc:docChgLst>
    <pc:chgData name="ANDREI-EUGEN BRATU" userId="S::andrei.eugen.bratu@stud.ubbcluj.ro::c8d0254e-205c-4ca6-a0b9-6c9870bdcae6" providerId="AD" clId="Web-{A460B379-2ABD-4759-BB89-58E303157415}"/>
    <pc:docChg chg="addSld">
      <pc:chgData name="ANDREI-EUGEN BRATU" userId="S::andrei.eugen.bratu@stud.ubbcluj.ro::c8d0254e-205c-4ca6-a0b9-6c9870bdcae6" providerId="AD" clId="Web-{A460B379-2ABD-4759-BB89-58E303157415}" dt="2021-10-22T12:09:01.794" v="0"/>
      <pc:docMkLst>
        <pc:docMk/>
      </pc:docMkLst>
      <pc:sldChg chg="new">
        <pc:chgData name="ANDREI-EUGEN BRATU" userId="S::andrei.eugen.bratu@stud.ubbcluj.ro::c8d0254e-205c-4ca6-a0b9-6c9870bdcae6" providerId="AD" clId="Web-{A460B379-2ABD-4759-BB89-58E303157415}" dt="2021-10-22T12:09:01.794" v="0"/>
        <pc:sldMkLst>
          <pc:docMk/>
          <pc:sldMk cId="2967675808" sldId="28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144533-236A-44A4-867E-6DE050EA5255}" type="doc">
      <dgm:prSet loTypeId="urn:microsoft.com/office/officeart/2005/8/layout/cycle5" loCatId="cycle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9F1B6BCD-94A6-4A45-B850-6CD08BED88FE}">
      <dgm:prSet phldrT="[Text]"/>
      <dgm:spPr/>
      <dgm:t>
        <a:bodyPr/>
        <a:lstStyle/>
        <a:p>
          <a:r>
            <a:rPr lang="ro-RO">
              <a:latin typeface="Georgia" panose="02040502050405020303" pitchFamily="18" charset="0"/>
            </a:rPr>
            <a:t>Încredere în sine</a:t>
          </a:r>
          <a:endParaRPr lang="en-US">
            <a:latin typeface="Georgia" panose="02040502050405020303" pitchFamily="18" charset="0"/>
          </a:endParaRPr>
        </a:p>
      </dgm:t>
    </dgm:pt>
    <dgm:pt modelId="{82995750-D9BC-4680-B39F-14461DB9D3DD}" type="parTrans" cxnId="{50DE8E93-11E9-4267-9BF0-6DA0924C26A1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2FCE8BF6-2EFD-403D-A404-5344043C330C}" type="sibTrans" cxnId="{50DE8E93-11E9-4267-9BF0-6DA0924C26A1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180771FA-85A7-4165-A021-F0331AC6F6A8}">
      <dgm:prSet phldrT="[Text]"/>
      <dgm:spPr/>
      <dgm:t>
        <a:bodyPr/>
        <a:lstStyle/>
        <a:p>
          <a:r>
            <a:rPr lang="ro-RO">
              <a:latin typeface="Georgia" panose="02040502050405020303" pitchFamily="18" charset="0"/>
            </a:rPr>
            <a:t>Asertivitate </a:t>
          </a:r>
          <a:endParaRPr lang="en-US">
            <a:latin typeface="Georgia" panose="02040502050405020303" pitchFamily="18" charset="0"/>
          </a:endParaRPr>
        </a:p>
      </dgm:t>
    </dgm:pt>
    <dgm:pt modelId="{8B4F0011-41B3-4305-9E1E-BC82F7E9B3FB}" type="parTrans" cxnId="{747BB987-2DDA-4842-8C32-C60F31A0BB19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B65EFA65-C671-4A8C-9AAF-FA739DC9299A}" type="sibTrans" cxnId="{747BB987-2DDA-4842-8C32-C60F31A0BB19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6632BDAE-FC9F-4325-9860-BA58193CD5F4}" type="pres">
      <dgm:prSet presAssocID="{61144533-236A-44A4-867E-6DE050EA5255}" presName="cycle" presStyleCnt="0">
        <dgm:presLayoutVars>
          <dgm:dir/>
          <dgm:resizeHandles val="exact"/>
        </dgm:presLayoutVars>
      </dgm:prSet>
      <dgm:spPr/>
    </dgm:pt>
    <dgm:pt modelId="{444D8EEF-F250-41EC-A9D9-C9EFE0B05B64}" type="pres">
      <dgm:prSet presAssocID="{9F1B6BCD-94A6-4A45-B850-6CD08BED88FE}" presName="node" presStyleLbl="node1" presStyleIdx="0" presStyleCnt="2">
        <dgm:presLayoutVars>
          <dgm:bulletEnabled val="1"/>
        </dgm:presLayoutVars>
      </dgm:prSet>
      <dgm:spPr/>
    </dgm:pt>
    <dgm:pt modelId="{B49D2433-38A3-4978-B997-43540F7D5DCD}" type="pres">
      <dgm:prSet presAssocID="{9F1B6BCD-94A6-4A45-B850-6CD08BED88FE}" presName="spNode" presStyleCnt="0"/>
      <dgm:spPr/>
    </dgm:pt>
    <dgm:pt modelId="{C3A7809A-82AE-42D9-AA5F-34473B73FD46}" type="pres">
      <dgm:prSet presAssocID="{2FCE8BF6-2EFD-403D-A404-5344043C330C}" presName="sibTrans" presStyleLbl="sibTrans1D1" presStyleIdx="0" presStyleCnt="2"/>
      <dgm:spPr/>
    </dgm:pt>
    <dgm:pt modelId="{2BEB3629-E77A-47A4-80DB-5390D8EFDDEF}" type="pres">
      <dgm:prSet presAssocID="{180771FA-85A7-4165-A021-F0331AC6F6A8}" presName="node" presStyleLbl="node1" presStyleIdx="1" presStyleCnt="2" custRadScaleRad="100183" custRadScaleInc="4798">
        <dgm:presLayoutVars>
          <dgm:bulletEnabled val="1"/>
        </dgm:presLayoutVars>
      </dgm:prSet>
      <dgm:spPr/>
    </dgm:pt>
    <dgm:pt modelId="{39DA7CA0-7DC6-4FE5-A83C-EFD293DB2844}" type="pres">
      <dgm:prSet presAssocID="{180771FA-85A7-4165-A021-F0331AC6F6A8}" presName="spNode" presStyleCnt="0"/>
      <dgm:spPr/>
    </dgm:pt>
    <dgm:pt modelId="{5767C99A-0260-4DAA-A303-14CF007CB4B0}" type="pres">
      <dgm:prSet presAssocID="{B65EFA65-C671-4A8C-9AAF-FA739DC9299A}" presName="sibTrans" presStyleLbl="sibTrans1D1" presStyleIdx="1" presStyleCnt="2"/>
      <dgm:spPr/>
    </dgm:pt>
  </dgm:ptLst>
  <dgm:cxnLst>
    <dgm:cxn modelId="{45EA094F-3ED7-4081-9281-21AFE9F4D64A}" type="presOf" srcId="{B65EFA65-C671-4A8C-9AAF-FA739DC9299A}" destId="{5767C99A-0260-4DAA-A303-14CF007CB4B0}" srcOrd="0" destOrd="0" presId="urn:microsoft.com/office/officeart/2005/8/layout/cycle5"/>
    <dgm:cxn modelId="{6E001052-8400-4652-98B8-B8C2C2D187A9}" type="presOf" srcId="{2FCE8BF6-2EFD-403D-A404-5344043C330C}" destId="{C3A7809A-82AE-42D9-AA5F-34473B73FD46}" srcOrd="0" destOrd="0" presId="urn:microsoft.com/office/officeart/2005/8/layout/cycle5"/>
    <dgm:cxn modelId="{747BB987-2DDA-4842-8C32-C60F31A0BB19}" srcId="{61144533-236A-44A4-867E-6DE050EA5255}" destId="{180771FA-85A7-4165-A021-F0331AC6F6A8}" srcOrd="1" destOrd="0" parTransId="{8B4F0011-41B3-4305-9E1E-BC82F7E9B3FB}" sibTransId="{B65EFA65-C671-4A8C-9AAF-FA739DC9299A}"/>
    <dgm:cxn modelId="{50DE8E93-11E9-4267-9BF0-6DA0924C26A1}" srcId="{61144533-236A-44A4-867E-6DE050EA5255}" destId="{9F1B6BCD-94A6-4A45-B850-6CD08BED88FE}" srcOrd="0" destOrd="0" parTransId="{82995750-D9BC-4680-B39F-14461DB9D3DD}" sibTransId="{2FCE8BF6-2EFD-403D-A404-5344043C330C}"/>
    <dgm:cxn modelId="{B9D49DAC-3F94-48E2-AE17-D5F0D16D5F11}" type="presOf" srcId="{180771FA-85A7-4165-A021-F0331AC6F6A8}" destId="{2BEB3629-E77A-47A4-80DB-5390D8EFDDEF}" srcOrd="0" destOrd="0" presId="urn:microsoft.com/office/officeart/2005/8/layout/cycle5"/>
    <dgm:cxn modelId="{E2BF7AB4-BC2B-4CF2-B07E-F0DD82659BF8}" type="presOf" srcId="{61144533-236A-44A4-867E-6DE050EA5255}" destId="{6632BDAE-FC9F-4325-9860-BA58193CD5F4}" srcOrd="0" destOrd="0" presId="urn:microsoft.com/office/officeart/2005/8/layout/cycle5"/>
    <dgm:cxn modelId="{322079C0-328D-445F-AD85-B6234C2F09D2}" type="presOf" srcId="{9F1B6BCD-94A6-4A45-B850-6CD08BED88FE}" destId="{444D8EEF-F250-41EC-A9D9-C9EFE0B05B64}" srcOrd="0" destOrd="0" presId="urn:microsoft.com/office/officeart/2005/8/layout/cycle5"/>
    <dgm:cxn modelId="{6BAEC5B4-BC80-4406-965F-434631C28FDE}" type="presParOf" srcId="{6632BDAE-FC9F-4325-9860-BA58193CD5F4}" destId="{444D8EEF-F250-41EC-A9D9-C9EFE0B05B64}" srcOrd="0" destOrd="0" presId="urn:microsoft.com/office/officeart/2005/8/layout/cycle5"/>
    <dgm:cxn modelId="{245D7A08-25C5-471F-856B-0C658BB15DEB}" type="presParOf" srcId="{6632BDAE-FC9F-4325-9860-BA58193CD5F4}" destId="{B49D2433-38A3-4978-B997-43540F7D5DCD}" srcOrd="1" destOrd="0" presId="urn:microsoft.com/office/officeart/2005/8/layout/cycle5"/>
    <dgm:cxn modelId="{B8C26294-C3C4-4723-B08F-453BFE99A84E}" type="presParOf" srcId="{6632BDAE-FC9F-4325-9860-BA58193CD5F4}" destId="{C3A7809A-82AE-42D9-AA5F-34473B73FD46}" srcOrd="2" destOrd="0" presId="urn:microsoft.com/office/officeart/2005/8/layout/cycle5"/>
    <dgm:cxn modelId="{0DA9B630-6EB2-4731-90A9-A3E047E41D75}" type="presParOf" srcId="{6632BDAE-FC9F-4325-9860-BA58193CD5F4}" destId="{2BEB3629-E77A-47A4-80DB-5390D8EFDDEF}" srcOrd="3" destOrd="0" presId="urn:microsoft.com/office/officeart/2005/8/layout/cycle5"/>
    <dgm:cxn modelId="{03BA43EA-1D55-4100-8184-585EFFB10B42}" type="presParOf" srcId="{6632BDAE-FC9F-4325-9860-BA58193CD5F4}" destId="{39DA7CA0-7DC6-4FE5-A83C-EFD293DB2844}" srcOrd="4" destOrd="0" presId="urn:microsoft.com/office/officeart/2005/8/layout/cycle5"/>
    <dgm:cxn modelId="{4F6C12CC-59F4-4C8B-A571-BE06C1B90F17}" type="presParOf" srcId="{6632BDAE-FC9F-4325-9860-BA58193CD5F4}" destId="{5767C99A-0260-4DAA-A303-14CF007CB4B0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D8EEF-F250-41EC-A9D9-C9EFE0B05B64}">
      <dsp:nvSpPr>
        <dsp:cNvPr id="0" name=""/>
        <dsp:cNvSpPr/>
      </dsp:nvSpPr>
      <dsp:spPr>
        <a:xfrm>
          <a:off x="1383669" y="512011"/>
          <a:ext cx="1472579" cy="95717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900" kern="1200">
              <a:latin typeface="Georgia" panose="02040502050405020303" pitchFamily="18" charset="0"/>
            </a:rPr>
            <a:t>Încredere în sine</a:t>
          </a:r>
          <a:endParaRPr lang="en-US" sz="1900" kern="1200">
            <a:latin typeface="Georgia" panose="02040502050405020303" pitchFamily="18" charset="0"/>
          </a:endParaRPr>
        </a:p>
      </dsp:txBody>
      <dsp:txXfrm>
        <a:off x="1430394" y="558736"/>
        <a:ext cx="1379129" cy="863726"/>
      </dsp:txXfrm>
    </dsp:sp>
    <dsp:sp modelId="{C3A7809A-82AE-42D9-AA5F-34473B73FD46}">
      <dsp:nvSpPr>
        <dsp:cNvPr id="0" name=""/>
        <dsp:cNvSpPr/>
      </dsp:nvSpPr>
      <dsp:spPr>
        <a:xfrm>
          <a:off x="2120899" y="175563"/>
          <a:ext cx="1627481" cy="1627481"/>
        </a:xfrm>
        <a:custGeom>
          <a:avLst/>
          <a:gdLst/>
          <a:ahLst/>
          <a:cxnLst/>
          <a:rect l="0" t="0" r="0" b="0"/>
          <a:pathLst>
            <a:path>
              <a:moveTo>
                <a:pt x="345534" y="148190"/>
              </a:moveTo>
              <a:arcTo wR="813740" hR="813740" stAng="14092444" swAng="4424203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B3629-E77A-47A4-80DB-5390D8EFDDEF}">
      <dsp:nvSpPr>
        <dsp:cNvPr id="0" name=""/>
        <dsp:cNvSpPr/>
      </dsp:nvSpPr>
      <dsp:spPr>
        <a:xfrm>
          <a:off x="3011611" y="552955"/>
          <a:ext cx="1472579" cy="95717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900" kern="1200">
              <a:latin typeface="Georgia" panose="02040502050405020303" pitchFamily="18" charset="0"/>
            </a:rPr>
            <a:t>Asertivitate </a:t>
          </a:r>
          <a:endParaRPr lang="en-US" sz="1900" kern="1200">
            <a:latin typeface="Georgia" panose="02040502050405020303" pitchFamily="18" charset="0"/>
          </a:endParaRPr>
        </a:p>
      </dsp:txBody>
      <dsp:txXfrm>
        <a:off x="3058336" y="599680"/>
        <a:ext cx="1379129" cy="863726"/>
      </dsp:txXfrm>
    </dsp:sp>
    <dsp:sp modelId="{5767C99A-0260-4DAA-A303-14CF007CB4B0}">
      <dsp:nvSpPr>
        <dsp:cNvPr id="0" name=""/>
        <dsp:cNvSpPr/>
      </dsp:nvSpPr>
      <dsp:spPr>
        <a:xfrm>
          <a:off x="2120862" y="178103"/>
          <a:ext cx="1627481" cy="1627481"/>
        </a:xfrm>
        <a:custGeom>
          <a:avLst/>
          <a:gdLst/>
          <a:ahLst/>
          <a:cxnLst/>
          <a:rect l="0" t="0" r="0" b="0"/>
          <a:pathLst>
            <a:path>
              <a:moveTo>
                <a:pt x="1248729" y="1501461"/>
              </a:moveTo>
              <a:arcTo wR="813740" hR="813740" stAng="3461181" swAng="4096403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12587" cy="354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13501" y="0"/>
            <a:ext cx="3912587" cy="354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481D7-B5DC-4493-BCC0-8A75B520BAC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22412"/>
            <a:ext cx="3912587" cy="3546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13501" y="6722412"/>
            <a:ext cx="3912587" cy="3546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FD95B-70BF-45F9-B072-CF0611D65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2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912183" cy="3550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13842" y="0"/>
            <a:ext cx="3912183" cy="3550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C0720-2B2D-493E-9657-2C5C8DAD39B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90775" y="884238"/>
            <a:ext cx="4246563" cy="23891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02812" y="3405843"/>
            <a:ext cx="7222490" cy="27865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21994"/>
            <a:ext cx="3912183" cy="3550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13842" y="6721994"/>
            <a:ext cx="3912183" cy="3550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7E22F-0162-46C3-A86A-7C3ECC9F1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5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C4A56-5335-4767-A015-8417EA21A1C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6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C4A56-5335-4767-A015-8417EA21A1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7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62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9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1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2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1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8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6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09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4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1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6A32DE3-073B-4551-B3E6-CD008314CC8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264038-0D99-4464-B569-74F43EAD2A7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2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ks0bco7IQQ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thers - Chula Glob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77" y="353312"/>
            <a:ext cx="6982823" cy="58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3388"/>
            <a:ext cx="6699794" cy="2361935"/>
          </a:xfrm>
        </p:spPr>
        <p:txBody>
          <a:bodyPr/>
          <a:lstStyle/>
          <a:p>
            <a:pPr algn="ctr"/>
            <a:r>
              <a:rPr lang="ro-RO" b="1">
                <a:latin typeface="Georgia" panose="02040502050405020303" pitchFamily="18" charset="0"/>
              </a:rPr>
              <a:t>Psihologia educației</a:t>
            </a:r>
            <a:endParaRPr lang="en-US" b="1">
              <a:latin typeface="Georgia" panose="020405020504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4995" y="4464285"/>
            <a:ext cx="4470335" cy="1376955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ro-RO" sz="7200" b="1">
                <a:latin typeface="Georgia" panose="02040502050405020303" pitchFamily="18" charset="0"/>
              </a:rPr>
              <a:t>#4 </a:t>
            </a:r>
            <a:r>
              <a:rPr lang="ro-RO" sz="7200" b="1" err="1">
                <a:latin typeface="Georgia" panose="02040502050405020303" pitchFamily="18" charset="0"/>
              </a:rPr>
              <a:t>comunicareA</a:t>
            </a:r>
            <a:r>
              <a:rPr lang="ro-RO" sz="7200" b="1">
                <a:latin typeface="Georgia" panose="02040502050405020303" pitchFamily="18" charset="0"/>
              </a:rPr>
              <a:t> și managementul conflictelor</a:t>
            </a:r>
          </a:p>
          <a:p>
            <a:pPr algn="ctr"/>
            <a:r>
              <a:rPr lang="ro-RO" sz="7200" b="1">
                <a:latin typeface="Georgia" panose="02040502050405020303" pitchFamily="18" charset="0"/>
              </a:rPr>
              <a:t>Veronica</a:t>
            </a:r>
            <a:r>
              <a:rPr lang="ro-RO" sz="7200">
                <a:latin typeface="Georgia" panose="02040502050405020303" pitchFamily="18" charset="0"/>
              </a:rPr>
              <a:t> </a:t>
            </a:r>
            <a:r>
              <a:rPr lang="ro-RO" sz="7200" b="1" err="1">
                <a:latin typeface="Georgia" panose="02040502050405020303" pitchFamily="18" charset="0"/>
              </a:rPr>
              <a:t>Bogorin</a:t>
            </a:r>
            <a:endParaRPr lang="ro-RO" sz="7200" b="1">
              <a:latin typeface="Georgia" panose="02040502050405020303" pitchFamily="18" charset="0"/>
            </a:endParaRPr>
          </a:p>
          <a:p>
            <a:endParaRPr lang="en-US" b="1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82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152" y="726007"/>
            <a:ext cx="8229600" cy="678976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ro-RO">
                <a:latin typeface="Georgia" panose="02040502050405020303" pitchFamily="18" charset="0"/>
              </a:rPr>
              <a:t>Mimica facială – spațiu personal</a:t>
            </a:r>
            <a:endParaRPr lang="en-US">
              <a:latin typeface="Georgia" panose="0204050205040502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78842" y="1722889"/>
            <a:ext cx="8165910" cy="4500490"/>
            <a:chOff x="1524000" y="1190626"/>
            <a:chExt cx="9144000" cy="5667375"/>
          </a:xfrm>
        </p:grpSpPr>
        <p:pic>
          <p:nvPicPr>
            <p:cNvPr id="4097" name="Picture 1" descr="C:\Users\Dell\Desktop\6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24000" y="1219200"/>
              <a:ext cx="3124200" cy="2552700"/>
            </a:xfrm>
            <a:prstGeom prst="rect">
              <a:avLst/>
            </a:prstGeom>
            <a:noFill/>
          </p:spPr>
        </p:pic>
        <p:pic>
          <p:nvPicPr>
            <p:cNvPr id="4098" name="Picture 2" descr="C:\Users\Dell\Desktop\7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10400" y="1219200"/>
              <a:ext cx="3657600" cy="2658374"/>
            </a:xfrm>
            <a:prstGeom prst="rect">
              <a:avLst/>
            </a:prstGeom>
            <a:noFill/>
          </p:spPr>
        </p:pic>
        <p:pic>
          <p:nvPicPr>
            <p:cNvPr id="4100" name="Picture 4" descr="C:\Users\Dell\Desktop\9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010400" y="3810000"/>
              <a:ext cx="3657600" cy="3048000"/>
            </a:xfrm>
            <a:prstGeom prst="rect">
              <a:avLst/>
            </a:prstGeom>
            <a:noFill/>
          </p:spPr>
        </p:pic>
        <p:pic>
          <p:nvPicPr>
            <p:cNvPr id="4103" name="Picture 7" descr="C:\Users\Dell\Desktop\Aaron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24000" y="3657600"/>
              <a:ext cx="3124200" cy="3200400"/>
            </a:xfrm>
            <a:prstGeom prst="rect">
              <a:avLst/>
            </a:prstGeom>
            <a:noFill/>
          </p:spPr>
        </p:pic>
        <p:pic>
          <p:nvPicPr>
            <p:cNvPr id="4104" name="Picture 8" descr="C:\Users\Dell\Desktop\SpaceInvasion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648201" y="1190626"/>
              <a:ext cx="2871787" cy="56673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9456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582" y="627797"/>
            <a:ext cx="10153934" cy="59265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o-RO" sz="3600" b="1">
                <a:solidFill>
                  <a:srgbClr val="C00000"/>
                </a:solidFill>
                <a:latin typeface="Georgia" panose="02040502050405020303" pitchFamily="18" charset="0"/>
              </a:rPr>
              <a:t>Limbajul posturii</a:t>
            </a:r>
            <a:endParaRPr lang="en-US" sz="3600" b="1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7169" name="Picture 1" descr="C:\Users\Dell\Desktop\5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74256" y="1332219"/>
            <a:ext cx="8020335" cy="461169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828800" y="62484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https://www.ted.com/talks/amy_cuddy_your_body_language_shapes_who_you_are</a:t>
            </a:r>
          </a:p>
        </p:txBody>
      </p:sp>
      <p:pic>
        <p:nvPicPr>
          <p:cNvPr id="12290" name="Picture 2" descr="Prezenta. Gaseste-ti echilibrul intre corp si minte in fata marilor provocari - Amy Cuddy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13391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33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69" y="838200"/>
            <a:ext cx="10481482" cy="4572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algn="ctr">
              <a:spcBef>
                <a:spcPts val="0"/>
              </a:spcBef>
            </a:pPr>
            <a:br>
              <a:rPr lang="en-US" sz="1800">
                <a:solidFill>
                  <a:prstClr val="black"/>
                </a:solidFill>
                <a:ea typeface="+mn-ea"/>
                <a:cs typeface="+mn-cs"/>
              </a:rPr>
            </a:br>
            <a:br>
              <a:rPr lang="en-US" sz="3600">
                <a:solidFill>
                  <a:srgbClr val="C00000"/>
                </a:solidFill>
              </a:rPr>
            </a:br>
            <a:r>
              <a:rPr lang="ro-RO" sz="3600" b="1" u="sng">
                <a:solidFill>
                  <a:srgbClr val="C00000"/>
                </a:solidFill>
                <a:latin typeface="Georgia" panose="02040502050405020303" pitchFamily="18" charset="0"/>
              </a:rPr>
              <a:t>Agresiv</a:t>
            </a:r>
            <a:endParaRPr lang="en-US" sz="360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570" y="1746913"/>
            <a:ext cx="10481482" cy="455835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ro-RO" b="1">
                <a:solidFill>
                  <a:prstClr val="black"/>
                </a:solidFill>
              </a:rPr>
              <a:t> </a:t>
            </a:r>
            <a:r>
              <a:rPr lang="ro-RO" sz="2800">
                <a:solidFill>
                  <a:prstClr val="black"/>
                </a:solidFill>
              </a:rPr>
              <a:t>nu ia în considerare dorinţele, scopurile, expectanţele celorlalţi – nu se poate ajunge la compromise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ro-RO" sz="2800">
                <a:solidFill>
                  <a:prstClr val="black"/>
                </a:solidFill>
              </a:rPr>
              <a:t> exprimarea inadecvată a gândurilor, sentimentelor, dorinţelor care poate duce la conflicte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sz="2800">
                <a:solidFill>
                  <a:prstClr val="black"/>
                </a:solidFill>
              </a:rPr>
              <a:t> expresivitate îngustă (fără oferirea alternativelor)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sz="2800" b="1">
                <a:solidFill>
                  <a:prstClr val="black"/>
                </a:solidFill>
              </a:rPr>
              <a:t> RECE– DUR – SUPERIOR – </a:t>
            </a:r>
            <a:r>
              <a:rPr lang="ro-RO" sz="2800" b="1" u="sng">
                <a:solidFill>
                  <a:srgbClr val="C00000"/>
                </a:solidFill>
              </a:rPr>
              <a:t>MI SE CUVINE</a:t>
            </a:r>
            <a:endParaRPr lang="ro-RO" sz="280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o-RO" sz="2800">
                <a:solidFill>
                  <a:prstClr val="black"/>
                </a:solidFill>
              </a:rPr>
              <a:t> expresivitate facială, postură inadecvată faţă de interlocutor (deseori sub 0,5 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sz="2800">
                <a:solidFill>
                  <a:prstClr val="black"/>
                </a:solidFill>
              </a:rPr>
              <a:t> ton ridicat, sfidător al vocii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b="1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14399"/>
            <a:ext cx="10058400" cy="61824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ro-RO" sz="3200" b="1">
                <a:solidFill>
                  <a:srgbClr val="C00000"/>
                </a:solidFill>
                <a:latin typeface="Georgia" panose="02040502050405020303" pitchFamily="18" charset="0"/>
              </a:rPr>
              <a:t>Consecinţele stilului de comunicare agresiv</a:t>
            </a:r>
            <a:endParaRPr lang="en-US" sz="320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interlocutorul agresiv se aşteaptă ca </a:t>
            </a:r>
            <a:r>
              <a:rPr lang="ro-RO" b="1" u="sng">
                <a:solidFill>
                  <a:srgbClr val="C00000"/>
                </a:solidFill>
                <a:latin typeface="Georgia" panose="02040502050405020303" pitchFamily="18" charset="0"/>
              </a:rPr>
              <a:t>nevoile sale </a:t>
            </a:r>
            <a:r>
              <a:rPr lang="ro-RO">
                <a:latin typeface="Georgia" panose="02040502050405020303" pitchFamily="18" charset="0"/>
              </a:rPr>
              <a:t>să fie îndeplinite, scopurile să fie atinse, indiferent de părerile, aşteptările celorlalţi</a:t>
            </a:r>
            <a:endParaRPr lang="en-US">
              <a:latin typeface="Georgia" panose="02040502050405020303" pitchFamily="18" charset="0"/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este convins că trebuie să </a:t>
            </a:r>
            <a:r>
              <a:rPr lang="ro-RO" b="1" u="sng">
                <a:solidFill>
                  <a:srgbClr val="C00000"/>
                </a:solidFill>
                <a:latin typeface="Georgia" panose="02040502050405020303" pitchFamily="18" charset="0"/>
              </a:rPr>
              <a:t>controleze mediul </a:t>
            </a:r>
            <a:r>
              <a:rPr lang="ro-RO">
                <a:latin typeface="Georgia" panose="02040502050405020303" pitchFamily="18" charset="0"/>
              </a:rPr>
              <a:t>(conversaţia)</a:t>
            </a:r>
            <a:endParaRPr lang="en-US">
              <a:latin typeface="Georgia" panose="02040502050405020303" pitchFamily="18" charset="0"/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chiar dacă </a:t>
            </a:r>
            <a:r>
              <a:rPr lang="ro-RO" b="1" u="sng">
                <a:solidFill>
                  <a:srgbClr val="C00000"/>
                </a:solidFill>
                <a:latin typeface="Georgia" panose="02040502050405020303" pitchFamily="18" charset="0"/>
              </a:rPr>
              <a:t>pe termen scurt </a:t>
            </a:r>
            <a:r>
              <a:rPr lang="ro-RO">
                <a:latin typeface="Georgia" panose="02040502050405020303" pitchFamily="18" charset="0"/>
              </a:rPr>
              <a:t>îşi </a:t>
            </a:r>
            <a:r>
              <a:rPr lang="ro-RO" b="1" u="sng">
                <a:solidFill>
                  <a:srgbClr val="C00000"/>
                </a:solidFill>
                <a:latin typeface="Georgia" panose="02040502050405020303" pitchFamily="18" charset="0"/>
              </a:rPr>
              <a:t>atinge scopul</a:t>
            </a:r>
            <a:r>
              <a:rPr lang="ro-RO">
                <a:latin typeface="Georgia" panose="02040502050405020303" pitchFamily="18" charset="0"/>
              </a:rPr>
              <a:t>, pe termen lung pierde respectul interlocutorilor, va fi evitat de ceilalţi</a:t>
            </a:r>
            <a:endParaRPr lang="en-US">
              <a:latin typeface="Georgia" panose="02040502050405020303" pitchFamily="18" charset="0"/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dacă acest stil de comunicare se stabilizează – va determina în ceilalţi interlocutori sentimentul de </a:t>
            </a:r>
            <a:r>
              <a:rPr lang="ro-RO" b="1" u="sng">
                <a:solidFill>
                  <a:srgbClr val="C00000"/>
                </a:solidFill>
                <a:latin typeface="Georgia" panose="02040502050405020303" pitchFamily="18" charset="0"/>
              </a:rPr>
              <a:t>lipsă a cooperării</a:t>
            </a:r>
            <a:r>
              <a:rPr lang="ro-RO">
                <a:latin typeface="Georgia" panose="02040502050405020303" pitchFamily="18" charset="0"/>
              </a:rPr>
              <a:t>, de </a:t>
            </a:r>
            <a:r>
              <a:rPr lang="ro-RO" b="1" u="sng">
                <a:solidFill>
                  <a:srgbClr val="C00000"/>
                </a:solidFill>
                <a:latin typeface="Georgia" panose="02040502050405020303" pitchFamily="18" charset="0"/>
              </a:rPr>
              <a:t>comunicare unidirecţională</a:t>
            </a:r>
            <a:endParaRPr lang="en-US" b="1" u="sng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abordare îngustă (de impunere), de obicei </a:t>
            </a:r>
            <a:r>
              <a:rPr lang="ro-RO" b="1" u="sng">
                <a:solidFill>
                  <a:srgbClr val="C00000"/>
                </a:solidFill>
                <a:latin typeface="Georgia" panose="02040502050405020303" pitchFamily="18" charset="0"/>
              </a:rPr>
              <a:t>negativă a subiectului</a:t>
            </a:r>
            <a:endParaRPr lang="en-US" b="1" u="sng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o-RO" b="1" u="sng">
                <a:solidFill>
                  <a:srgbClr val="C00000"/>
                </a:solidFill>
                <a:latin typeface="Georgia" panose="02040502050405020303" pitchFamily="18" charset="0"/>
              </a:rPr>
              <a:t>sentimente accentuate de furie, teamă</a:t>
            </a:r>
            <a:endParaRPr lang="en-US" b="1" u="sng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77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287" y="423080"/>
            <a:ext cx="9976513" cy="719919"/>
          </a:xfrm>
        </p:spPr>
        <p:txBody>
          <a:bodyPr>
            <a:normAutofit/>
          </a:bodyPr>
          <a:lstStyle/>
          <a:p>
            <a:r>
              <a:rPr lang="ro-RO" sz="4000" b="1" u="sng">
                <a:solidFill>
                  <a:srgbClr val="C00000"/>
                </a:solidFill>
                <a:latin typeface="Georgia" panose="02040502050405020303" pitchFamily="18" charset="0"/>
              </a:rPr>
              <a:t>Pasiv agresiv</a:t>
            </a:r>
            <a:endParaRPr lang="en-US" sz="4000" b="1" u="sng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1026" name="Picture 2" descr="C:\Users\Dell\Desktop\pa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27745" y="423080"/>
            <a:ext cx="2895600" cy="579119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87104" y="1066801"/>
            <a:ext cx="76836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agresivitate non-verbală manifestată prin comportament negativ (inducerea unei stări afective negative în ceilalți prin îmbufnare)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manipulare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lipsa comunicării atunci când acest lucru ar fi necesar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procrastinare intenționată care să îi împiedice pe ceilalți să își vadă de programul lor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frica de competiție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ambiguitate în exprimare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îmbufnare, proastă dispoziție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întârziere și uitare cronică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teamă de intimitate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găsirea cronică de scuze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victimizare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milă față de sine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învinovățirea celorlalți</a:t>
            </a:r>
          </a:p>
          <a:p>
            <a:pPr>
              <a:buFontTx/>
              <a:buChar char="-"/>
            </a:pPr>
            <a:r>
              <a:rPr lang="ro-RO" sz="2000">
                <a:latin typeface="Georgia" panose="02040502050405020303" pitchFamily="18" charset="0"/>
              </a:rPr>
              <a:t> neajutorare învățată</a:t>
            </a:r>
            <a:endParaRPr lang="en-US" sz="200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17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707" y="736978"/>
            <a:ext cx="9976514" cy="608463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ro-RO" b="1" u="sng">
                <a:solidFill>
                  <a:srgbClr val="C00000"/>
                </a:solidFill>
                <a:latin typeface="Georgia" panose="02040502050405020303" pitchFamily="18" charset="0"/>
              </a:rPr>
              <a:t>Pasiv </a:t>
            </a:r>
            <a:endParaRPr lang="en-US" b="1" u="sng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707" y="2088108"/>
            <a:ext cx="9976514" cy="2906974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ro-RO">
                <a:latin typeface="Georgia" panose="02040502050405020303" pitchFamily="18" charset="0"/>
              </a:rPr>
              <a:t> ne-luarea în considerare a propriilor scopuri, dorinţe, dar acceptarea îndeplinirii scopurilor celorlalţi</a:t>
            </a:r>
            <a:endParaRPr lang="en-US">
              <a:latin typeface="Georgia" panose="02040502050405020303" pitchFamily="18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ro-RO">
                <a:latin typeface="Georgia" panose="02040502050405020303" pitchFamily="18" charset="0"/>
              </a:rPr>
              <a:t> </a:t>
            </a:r>
            <a:r>
              <a:rPr lang="ro-RO" err="1">
                <a:latin typeface="Georgia" panose="02040502050405020303" pitchFamily="18" charset="0"/>
              </a:rPr>
              <a:t>emoţiile</a:t>
            </a:r>
            <a:r>
              <a:rPr lang="ro-RO">
                <a:latin typeface="Georgia" panose="02040502050405020303" pitchFamily="18" charset="0"/>
              </a:rPr>
              <a:t>, sentimentele, expectanţele nu sunt exprimate în mod clar, direct, optim (de obicei sunt neglijate, sau minimalizate) </a:t>
            </a:r>
            <a:endParaRPr lang="en-US">
              <a:latin typeface="Georgia" panose="02040502050405020303" pitchFamily="18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ro-RO">
                <a:latin typeface="Georgia" panose="02040502050405020303" pitchFamily="18" charset="0"/>
              </a:rPr>
              <a:t> implicare redusă în comunicare</a:t>
            </a:r>
            <a:endParaRPr lang="en-US"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o-RO">
                <a:latin typeface="Georgia" panose="02040502050405020303" pitchFamily="18" charset="0"/>
              </a:rPr>
              <a:t> comportamente non-verbale tipice (privirea aplecată, gesturi mărunte, sacadate, distanţă mare între locutori, voce monotonă, cu funcţie explicativă redusă)</a:t>
            </a:r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74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14" y="806355"/>
            <a:ext cx="10044753" cy="639762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algn="just"/>
            <a:br>
              <a:rPr lang="ro-RO" sz="3200" b="1">
                <a:solidFill>
                  <a:srgbClr val="C00000"/>
                </a:solidFill>
              </a:rPr>
            </a:br>
            <a:br>
              <a:rPr lang="ro-RO" sz="3200" b="1">
                <a:solidFill>
                  <a:srgbClr val="C00000"/>
                </a:solidFill>
              </a:rPr>
            </a:br>
            <a:br>
              <a:rPr lang="ro-RO" sz="3200" b="1">
                <a:solidFill>
                  <a:srgbClr val="C00000"/>
                </a:solidFill>
              </a:rPr>
            </a:br>
            <a:br>
              <a:rPr lang="ro-RO" sz="3200" b="1">
                <a:solidFill>
                  <a:srgbClr val="C00000"/>
                </a:solidFill>
              </a:rPr>
            </a:br>
            <a:br>
              <a:rPr lang="en-US" sz="3200"/>
            </a:br>
            <a:r>
              <a:rPr lang="ro-RO" sz="3200" b="1" err="1">
                <a:solidFill>
                  <a:srgbClr val="C00000"/>
                </a:solidFill>
                <a:latin typeface="Georgia" panose="02040502050405020303" pitchFamily="18" charset="0"/>
              </a:rPr>
              <a:t>Consecinţele</a:t>
            </a:r>
            <a:r>
              <a:rPr lang="ro-RO" sz="3200" b="1">
                <a:solidFill>
                  <a:srgbClr val="C00000"/>
                </a:solidFill>
                <a:latin typeface="Georgia" panose="02040502050405020303" pitchFamily="18" charset="0"/>
              </a:rPr>
              <a:t> stilului de comunicare pasivă</a:t>
            </a:r>
            <a:endParaRPr lang="en-US" sz="320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115" y="1897039"/>
            <a:ext cx="10044753" cy="3343702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 lipsa respectului din partea interlocutorilor</a:t>
            </a:r>
            <a:endParaRPr lang="en-US">
              <a:latin typeface="Georgia" panose="02040502050405020303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 lipsa încrederii în sinceritatea interlocutorului pasiv</a:t>
            </a:r>
            <a:endParaRPr lang="en-US">
              <a:latin typeface="Georgia" panose="02040502050405020303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 neluarea în considerare a dorinţelor persoanei pasive</a:t>
            </a:r>
            <a:endParaRPr lang="en-US">
              <a:latin typeface="Georgia" panose="02040502050405020303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 </a:t>
            </a:r>
            <a:r>
              <a:rPr lang="ro-RO" err="1">
                <a:latin typeface="Georgia" panose="02040502050405020303" pitchFamily="18" charset="0"/>
              </a:rPr>
              <a:t>expectanţele</a:t>
            </a:r>
            <a:r>
              <a:rPr lang="ro-RO">
                <a:latin typeface="Georgia" panose="02040502050405020303" pitchFamily="18" charset="0"/>
              </a:rPr>
              <a:t> interlocutorului pasiv de a nu-i fi luate în considerare dorinţele, scopurile</a:t>
            </a:r>
            <a:endParaRPr lang="en-US">
              <a:latin typeface="Georgia" panose="02040502050405020303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 sentimentul că ceilalţi interlocutori controlează mediul (conversaţia)</a:t>
            </a:r>
            <a:endParaRPr lang="en-US">
              <a:latin typeface="Georgia" panose="02040502050405020303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 sentimente de frustrare, teamă, furie, tristeţe</a:t>
            </a:r>
            <a:endParaRPr lang="en-US"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 stil comunicativ de evitare, abordare negativă</a:t>
            </a:r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513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060" y="887103"/>
            <a:ext cx="10017456" cy="644311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ro-RO" b="1" u="sng">
                <a:solidFill>
                  <a:srgbClr val="C00000"/>
                </a:solidFill>
                <a:latin typeface="Georgia" panose="02040502050405020303" pitchFamily="18" charset="0"/>
              </a:rPr>
              <a:t>Asertiv </a:t>
            </a:r>
            <a:endParaRPr lang="en-US" b="1" u="sng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060" y="1965278"/>
            <a:ext cx="10017456" cy="3712191"/>
          </a:xfrm>
        </p:spPr>
        <p:txBody>
          <a:bodyPr>
            <a:normAutofit lnSpcReduction="10000"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ro-RO">
                <a:latin typeface="Georgia" panose="02040502050405020303" pitchFamily="18" charset="0"/>
              </a:rPr>
              <a:t> exprimarea (verbală sau non-verbală) este directă, clară, nelăsând loc ambiguităţilor</a:t>
            </a:r>
            <a:endParaRPr lang="en-US">
              <a:latin typeface="Georgia" panose="02040502050405020303" pitchFamily="18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ro-RO">
                <a:latin typeface="Georgia" panose="02040502050405020303" pitchFamily="18" charset="0"/>
              </a:rPr>
              <a:t> exprimă clar, în mod direct </a:t>
            </a:r>
            <a:r>
              <a:rPr lang="ro-RO" err="1">
                <a:latin typeface="Georgia" panose="02040502050405020303" pitchFamily="18" charset="0"/>
              </a:rPr>
              <a:t>emoţiile</a:t>
            </a:r>
            <a:r>
              <a:rPr lang="ro-RO">
                <a:latin typeface="Georgia" panose="02040502050405020303" pitchFamily="18" charset="0"/>
              </a:rPr>
              <a:t>, sentimentele, gândurile </a:t>
            </a:r>
            <a:endParaRPr lang="en-US">
              <a:latin typeface="Georgia" panose="02040502050405020303" pitchFamily="18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ro-RO">
                <a:latin typeface="Georgia" panose="02040502050405020303" pitchFamily="18" charset="0"/>
              </a:rPr>
              <a:t> interlocutorii iau în considerare scopurile, dorinţele celorlalţi interlocutori, exprimând în acelaşi timp respect şi empatie faţă de ceilalţi</a:t>
            </a:r>
            <a:endParaRPr lang="en-US">
              <a:latin typeface="Georgia" panose="02040502050405020303" pitchFamily="18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ro-RO">
                <a:latin typeface="Georgia" panose="02040502050405020303" pitchFamily="18" charset="0"/>
              </a:rPr>
              <a:t> este acceptată din punct de vedere social</a:t>
            </a:r>
            <a:endParaRPr lang="en-US">
              <a:latin typeface="Georgia" panose="02040502050405020303" pitchFamily="18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ro-RO">
                <a:latin typeface="Georgia" panose="02040502050405020303" pitchFamily="18" charset="0"/>
              </a:rPr>
              <a:t> comunicarea non-verbală este flexibilă, şi adaptată permanent nevoilor şi dispoziţiei interlocutorului (contactul vizual, postura gesturile, mimica), etc.</a:t>
            </a:r>
            <a:endParaRPr lang="en-US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o-RO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ro-RO" b="1">
                <a:latin typeface="Georgia" panose="02040502050405020303" pitchFamily="18" charset="0"/>
              </a:rPr>
              <a:t>Limbajul responsabilității</a:t>
            </a:r>
            <a:r>
              <a:rPr lang="ro-RO">
                <a:latin typeface="Georgia" panose="02040502050405020303" pitchFamily="18" charset="0"/>
              </a:rPr>
              <a:t>: Eu mă simt ... când tu .... Te rog să... pentru ca (soluție care ne avantajează pe amândoi).</a:t>
            </a:r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76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410" y="941696"/>
            <a:ext cx="10017457" cy="581166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ro-RO" sz="3600" b="1">
                <a:solidFill>
                  <a:srgbClr val="C00000"/>
                </a:solidFill>
                <a:latin typeface="Georgia" panose="02040502050405020303" pitchFamily="18" charset="0"/>
              </a:rPr>
              <a:t>Consecinţele comportamentului asertiv</a:t>
            </a:r>
            <a:endParaRPr lang="en-US" sz="360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6411" y="1883390"/>
            <a:ext cx="10017457" cy="2169995"/>
          </a:xfrm>
        </p:spPr>
        <p:txBody>
          <a:bodyPr>
            <a:normAutofit lnSpcReduction="10000"/>
          </a:bodyPr>
          <a:lstStyle/>
          <a:p>
            <a:pPr lvl="0" algn="just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 asigură respectul şi deschiderea spre comunicare a celorlalte persoane, asigurând astfel relaţii interumane pozitive, de durată </a:t>
            </a:r>
            <a:endParaRPr lang="en-US">
              <a:latin typeface="Georgia" panose="02040502050405020303" pitchFamily="18" charset="0"/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 văzând rezultatele comunicării asertive, multe persoane tind să preia modelul oferit</a:t>
            </a:r>
            <a:endParaRPr lang="en-US">
              <a:latin typeface="Georgia" panose="02040502050405020303" pitchFamily="18" charset="0"/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 asigură un oarecare control asupra comunicării, astfel oferind şi un sentiment de confort</a:t>
            </a:r>
            <a:endParaRPr lang="en-US">
              <a:latin typeface="Georgia" panose="02040502050405020303" pitchFamily="18" charset="0"/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o-RO">
                <a:latin typeface="Georgia" panose="02040502050405020303" pitchFamily="18" charset="0"/>
              </a:rPr>
              <a:t> gândurile, emoţiile comportamentele din timpul comunicării sunt pozitive, etc. </a:t>
            </a:r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739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316" y="873456"/>
            <a:ext cx="9913962" cy="64431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o-RO" sz="3600" b="1">
                <a:solidFill>
                  <a:srgbClr val="C00000"/>
                </a:solidFill>
                <a:latin typeface="Georgia" panose="02040502050405020303" pitchFamily="18" charset="0"/>
              </a:rPr>
              <a:t>Exersarea asertivității</a:t>
            </a:r>
            <a:endParaRPr lang="en-US" sz="3600" b="1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599" y="1856096"/>
            <a:ext cx="9479507" cy="4422468"/>
          </a:xfrm>
        </p:spPr>
        <p:txBody>
          <a:bodyPr>
            <a:normAutofit fontScale="92500"/>
          </a:bodyPr>
          <a:lstStyle/>
          <a:p>
            <a:r>
              <a:rPr lang="ro-RO" sz="2800"/>
              <a:t>Stai la rând și cineva se bagă în fața ta.</a:t>
            </a:r>
          </a:p>
          <a:p>
            <a:r>
              <a:rPr lang="ro-RO" sz="2800"/>
              <a:t>Un coleg face o glumă proastă pe seama ta.</a:t>
            </a:r>
          </a:p>
          <a:p>
            <a:r>
              <a:rPr lang="ro-RO" sz="2800"/>
              <a:t>Te întâlnești cu cineva pentru prima dată și întârzie 20 de minute.</a:t>
            </a:r>
          </a:p>
          <a:p>
            <a:r>
              <a:rPr lang="ro-RO" sz="2800"/>
              <a:t>Ai un prieten care mereu întârzie 15-20 de minute la întâlniri.</a:t>
            </a:r>
          </a:p>
          <a:p>
            <a:r>
              <a:rPr lang="ro-RO" sz="2800"/>
              <a:t>O rudă extrem de critică cu care te întâlnești frecvent te insultă.</a:t>
            </a:r>
          </a:p>
          <a:p>
            <a:r>
              <a:rPr lang="ro-RO" sz="2800"/>
              <a:t>Prietenul/a te ridiculizează din când în când, chiar și după ce i-ai spus că acest lucru te deranjează.</a:t>
            </a:r>
          </a:p>
          <a:p>
            <a:r>
              <a:rPr lang="ro-RO" sz="2800"/>
              <a:t>Comanzi ceva la restaurant. Chelnerul pare că a uitat de comanda ta.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4281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742223"/>
            <a:ext cx="10058400" cy="1143000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algn="ctr"/>
            <a:r>
              <a:rPr lang="ro-RO" b="1">
                <a:solidFill>
                  <a:srgbClr val="C00000"/>
                </a:solidFill>
                <a:latin typeface="Georgia" panose="02040502050405020303" pitchFamily="18" charset="0"/>
              </a:rPr>
              <a:t>Nu putem să nu comunicăm</a:t>
            </a:r>
          </a:p>
          <a:p>
            <a:pPr algn="ctr"/>
            <a:r>
              <a:rPr lang="ro-RO" b="1">
                <a:latin typeface="Georgia" panose="02040502050405020303" pitchFamily="18" charset="0"/>
              </a:rPr>
              <a:t> Paul </a:t>
            </a:r>
            <a:r>
              <a:rPr lang="ro-RO" b="1" err="1">
                <a:latin typeface="Georgia" panose="02040502050405020303" pitchFamily="18" charset="0"/>
              </a:rPr>
              <a:t>Watzlawick</a:t>
            </a:r>
            <a:endParaRPr lang="en-US" b="1">
              <a:latin typeface="Georgia" panose="02040502050405020303" pitchFamily="18" charset="0"/>
            </a:endParaRPr>
          </a:p>
        </p:txBody>
      </p:sp>
      <p:pic>
        <p:nvPicPr>
          <p:cNvPr id="4" name="Picture 2" descr="Image result for good communication skill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4337" y="948140"/>
            <a:ext cx="4794914" cy="300857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361263" y="1408765"/>
            <a:ext cx="4584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>
                <a:solidFill>
                  <a:srgbClr val="C00000"/>
                </a:solidFill>
                <a:latin typeface="Georgia" panose="02040502050405020303" pitchFamily="18" charset="0"/>
              </a:rPr>
              <a:t>O conversație bună este ca o fustă scurtă,</a:t>
            </a:r>
          </a:p>
          <a:p>
            <a:pPr algn="ctr"/>
            <a:r>
              <a:rPr lang="ro-RO" sz="2400" b="1">
                <a:solidFill>
                  <a:srgbClr val="C00000"/>
                </a:solidFill>
                <a:latin typeface="Georgia" panose="02040502050405020303" pitchFamily="18" charset="0"/>
              </a:rPr>
              <a:t> suficient de scurtă ca să stârnească interesul și suficient de lungă ca să acopere esența.</a:t>
            </a:r>
            <a:endParaRPr lang="en-US" sz="2400" b="1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613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567" y="888242"/>
            <a:ext cx="9962865" cy="639762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br>
              <a:rPr lang="ro-RO" b="1">
                <a:solidFill>
                  <a:srgbClr val="C00000"/>
                </a:solidFill>
              </a:rPr>
            </a:br>
            <a:br>
              <a:rPr lang="ro-RO" b="1">
                <a:solidFill>
                  <a:srgbClr val="C00000"/>
                </a:solidFill>
              </a:rPr>
            </a:br>
            <a:r>
              <a:rPr lang="ro-RO" sz="3600" b="1">
                <a:solidFill>
                  <a:srgbClr val="C00000"/>
                </a:solidFill>
                <a:latin typeface="Georgia" panose="02040502050405020303" pitchFamily="18" charset="0"/>
              </a:rPr>
              <a:t>Principii de dezvoltare a </a:t>
            </a:r>
            <a:r>
              <a:rPr lang="ro-RO" sz="3600" b="1" err="1">
                <a:solidFill>
                  <a:srgbClr val="C00000"/>
                </a:solidFill>
                <a:latin typeface="Georgia" panose="02040502050405020303" pitchFamily="18" charset="0"/>
              </a:rPr>
              <a:t>asertivităţii</a:t>
            </a:r>
            <a:endParaRPr lang="en-US" sz="360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567" y="1992573"/>
            <a:ext cx="9962865" cy="4203512"/>
          </a:xfrm>
        </p:spPr>
        <p:txBody>
          <a:bodyPr>
            <a:normAutofit/>
          </a:bodyPr>
          <a:lstStyle/>
          <a:p>
            <a:pPr lvl="1" algn="just">
              <a:buFont typeface="Arial" pitchFamily="34" charset="0"/>
              <a:buChar char="•"/>
            </a:pPr>
            <a:r>
              <a:rPr lang="ro-RO" sz="2000" err="1">
                <a:latin typeface="Georgia" panose="02040502050405020303" pitchFamily="18" charset="0"/>
              </a:rPr>
              <a:t>scoateţi</a:t>
            </a:r>
            <a:r>
              <a:rPr lang="ro-RO" sz="2000">
                <a:latin typeface="Georgia" panose="02040502050405020303" pitchFamily="18" charset="0"/>
              </a:rPr>
              <a:t> în </a:t>
            </a:r>
            <a:r>
              <a:rPr lang="ro-RO" sz="2000" err="1">
                <a:latin typeface="Georgia" panose="02040502050405020303" pitchFamily="18" charset="0"/>
              </a:rPr>
              <a:t>evidenţă</a:t>
            </a:r>
            <a:r>
              <a:rPr lang="ro-RO" sz="2000">
                <a:latin typeface="Georgia" panose="02040502050405020303" pitchFamily="18" charset="0"/>
              </a:rPr>
              <a:t> </a:t>
            </a:r>
            <a:r>
              <a:rPr lang="ro-RO" sz="2000" err="1">
                <a:latin typeface="Georgia" panose="02040502050405020303" pitchFamily="18" charset="0"/>
              </a:rPr>
              <a:t>consecinţele</a:t>
            </a:r>
            <a:r>
              <a:rPr lang="ro-RO" sz="2000">
                <a:latin typeface="Georgia" panose="02040502050405020303" pitchFamily="18" charset="0"/>
              </a:rPr>
              <a:t> negative ale comportamentului interlocutorului asupra dumneavoastră</a:t>
            </a:r>
          </a:p>
          <a:p>
            <a:pPr lvl="1" algn="just">
              <a:buFont typeface="Arial" pitchFamily="34" charset="0"/>
              <a:buChar char="•"/>
            </a:pPr>
            <a:r>
              <a:rPr lang="ro-RO" sz="2000" err="1">
                <a:latin typeface="Georgia" panose="02040502050405020303" pitchFamily="18" charset="0"/>
              </a:rPr>
              <a:t>exprimaţi</a:t>
            </a:r>
            <a:r>
              <a:rPr lang="ro-RO" sz="2000">
                <a:latin typeface="Georgia" panose="02040502050405020303" pitchFamily="18" charset="0"/>
              </a:rPr>
              <a:t>-vă opiniile personale într-un mod cât mai clar – </a:t>
            </a:r>
            <a:r>
              <a:rPr lang="ro-RO" sz="2000" err="1">
                <a:latin typeface="Georgia" panose="02040502050405020303" pitchFamily="18" charset="0"/>
              </a:rPr>
              <a:t>evitaţi</a:t>
            </a:r>
            <a:r>
              <a:rPr lang="ro-RO" sz="2000">
                <a:latin typeface="Georgia" panose="02040502050405020303" pitchFamily="18" charset="0"/>
              </a:rPr>
              <a:t> generalizările</a:t>
            </a:r>
            <a:endParaRPr lang="en-US" sz="2000">
              <a:latin typeface="Georgia" panose="02040502050405020303" pitchFamily="18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ro-RO" sz="2000" err="1">
                <a:latin typeface="Georgia" panose="02040502050405020303" pitchFamily="18" charset="0"/>
              </a:rPr>
              <a:t>fiţi</a:t>
            </a:r>
            <a:r>
              <a:rPr lang="ro-RO" sz="2000">
                <a:latin typeface="Georgia" panose="02040502050405020303" pitchFamily="18" charset="0"/>
              </a:rPr>
              <a:t> cât mai direct/ă</a:t>
            </a:r>
            <a:endParaRPr lang="en-US" sz="2000">
              <a:latin typeface="Georgia" panose="02040502050405020303" pitchFamily="18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ro-RO" sz="2000" err="1">
                <a:latin typeface="Georgia" panose="02040502050405020303" pitchFamily="18" charset="0"/>
              </a:rPr>
              <a:t>precizaţi</a:t>
            </a:r>
            <a:r>
              <a:rPr lang="ro-RO" sz="2000">
                <a:latin typeface="Georgia" panose="02040502050405020303" pitchFamily="18" charset="0"/>
              </a:rPr>
              <a:t> comportamentul dorit, </a:t>
            </a:r>
            <a:r>
              <a:rPr lang="ro-RO" sz="2000" err="1">
                <a:latin typeface="Georgia" panose="02040502050405020303" pitchFamily="18" charset="0"/>
              </a:rPr>
              <a:t>oferiţi</a:t>
            </a:r>
            <a:r>
              <a:rPr lang="ro-RO" sz="2000">
                <a:latin typeface="Georgia" panose="02040502050405020303" pitchFamily="18" charset="0"/>
              </a:rPr>
              <a:t> alternative pentru comportamentul pe care </a:t>
            </a:r>
            <a:r>
              <a:rPr lang="ro-RO" sz="2000" err="1">
                <a:latin typeface="Georgia" panose="02040502050405020303" pitchFamily="18" charset="0"/>
              </a:rPr>
              <a:t>doriţi</a:t>
            </a:r>
            <a:r>
              <a:rPr lang="ro-RO" sz="2000">
                <a:latin typeface="Georgia" panose="02040502050405020303" pitchFamily="18" charset="0"/>
              </a:rPr>
              <a:t> să-l </a:t>
            </a:r>
            <a:r>
              <a:rPr lang="ro-RO" sz="2000" err="1">
                <a:latin typeface="Georgia" panose="02040502050405020303" pitchFamily="18" charset="0"/>
              </a:rPr>
              <a:t>schimbaţi</a:t>
            </a:r>
            <a:endParaRPr lang="en-US" sz="2000">
              <a:latin typeface="Georgia" panose="02040502050405020303" pitchFamily="18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ro-RO" sz="2000" i="1">
                <a:solidFill>
                  <a:srgbClr val="C00000"/>
                </a:solidFill>
                <a:latin typeface="Georgia" panose="02040502050405020303" pitchFamily="18" charset="0"/>
              </a:rPr>
              <a:t>nu </a:t>
            </a:r>
            <a:r>
              <a:rPr lang="ro-RO" sz="2000" i="1" err="1">
                <a:solidFill>
                  <a:srgbClr val="C00000"/>
                </a:solidFill>
                <a:latin typeface="Georgia" panose="02040502050405020303" pitchFamily="18" charset="0"/>
              </a:rPr>
              <a:t>criticaţi</a:t>
            </a:r>
            <a:r>
              <a:rPr lang="ro-RO" sz="2000" i="1">
                <a:solidFill>
                  <a:srgbClr val="C00000"/>
                </a:solidFill>
                <a:latin typeface="Georgia" panose="02040502050405020303" pitchFamily="18" charset="0"/>
              </a:rPr>
              <a:t> persoana ci </a:t>
            </a:r>
            <a:r>
              <a:rPr lang="ro-RO" sz="2000" i="1" err="1">
                <a:solidFill>
                  <a:srgbClr val="C00000"/>
                </a:solidFill>
                <a:latin typeface="Georgia" panose="02040502050405020303" pitchFamily="18" charset="0"/>
              </a:rPr>
              <a:t>faceţi</a:t>
            </a:r>
            <a:r>
              <a:rPr lang="ro-RO" sz="2000" i="1">
                <a:solidFill>
                  <a:srgbClr val="C00000"/>
                </a:solidFill>
                <a:latin typeface="Georgia" panose="02040502050405020303" pitchFamily="18" charset="0"/>
              </a:rPr>
              <a:t> comentarii doar în legătură cu comportamentul care v-a displăcut!!!</a:t>
            </a:r>
          </a:p>
          <a:p>
            <a:pPr lvl="1" algn="just">
              <a:buFont typeface="Arial" pitchFamily="34" charset="0"/>
              <a:buChar char="•"/>
            </a:pPr>
            <a:r>
              <a:rPr lang="ro-RO" sz="2000" err="1">
                <a:latin typeface="Georgia" panose="02040502050405020303" pitchFamily="18" charset="0"/>
              </a:rPr>
              <a:t>cereţi</a:t>
            </a:r>
            <a:r>
              <a:rPr lang="ro-RO" sz="2000">
                <a:latin typeface="Georgia" panose="02040502050405020303" pitchFamily="18" charset="0"/>
              </a:rPr>
              <a:t> </a:t>
            </a:r>
            <a:r>
              <a:rPr lang="ro-RO" sz="2000" err="1">
                <a:latin typeface="Georgia" panose="02040502050405020303" pitchFamily="18" charset="0"/>
              </a:rPr>
              <a:t>feed</a:t>
            </a:r>
            <a:r>
              <a:rPr lang="ro-RO" sz="2000">
                <a:latin typeface="Georgia" panose="02040502050405020303" pitchFamily="18" charset="0"/>
              </a:rPr>
              <a:t>-back – pentru prevenirea </a:t>
            </a:r>
            <a:r>
              <a:rPr lang="ro-RO" sz="2000" err="1">
                <a:latin typeface="Georgia" panose="02040502050405020303" pitchFamily="18" charset="0"/>
              </a:rPr>
              <a:t>greşelilor</a:t>
            </a:r>
            <a:r>
              <a:rPr lang="ro-RO" sz="2000">
                <a:latin typeface="Georgia" panose="02040502050405020303" pitchFamily="18" charset="0"/>
              </a:rPr>
              <a:t> de interpretare</a:t>
            </a:r>
            <a:endParaRPr lang="en-US" sz="2000">
              <a:latin typeface="Georgia" panose="02040502050405020303" pitchFamily="18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ro-RO" sz="2000" err="1">
                <a:latin typeface="Georgia" panose="02040502050405020303" pitchFamily="18" charset="0"/>
              </a:rPr>
              <a:t>spuneţi</a:t>
            </a:r>
            <a:r>
              <a:rPr lang="ro-RO" sz="2000">
                <a:latin typeface="Georgia" panose="02040502050405020303" pitchFamily="18" charset="0"/>
              </a:rPr>
              <a:t> NU atunci când vă este încălcat un drept sau vă este violată o valoare personală</a:t>
            </a:r>
            <a:endParaRPr lang="en-US" sz="200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9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9809" y="685800"/>
            <a:ext cx="10181230" cy="1143000"/>
          </a:xfrm>
        </p:spPr>
        <p:txBody>
          <a:bodyPr>
            <a:normAutofit fontScale="92500"/>
          </a:bodyPr>
          <a:lstStyle/>
          <a:p>
            <a:pPr algn="ctr"/>
            <a:r>
              <a:rPr lang="en-US" sz="3600" b="1" err="1">
                <a:solidFill>
                  <a:srgbClr val="C00000"/>
                </a:solidFill>
                <a:latin typeface="Georgia" panose="02040502050405020303" pitchFamily="18" charset="0"/>
              </a:rPr>
              <a:t>Dezvoltarea</a:t>
            </a:r>
            <a:r>
              <a:rPr lang="en-US" sz="3600" b="1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en-US" sz="3600" b="1" err="1">
                <a:solidFill>
                  <a:srgbClr val="C00000"/>
                </a:solidFill>
                <a:latin typeface="Georgia" panose="02040502050405020303" pitchFamily="18" charset="0"/>
              </a:rPr>
              <a:t>asertivi</a:t>
            </a:r>
            <a:r>
              <a:rPr lang="ro-RO" sz="3600" b="1" err="1">
                <a:solidFill>
                  <a:srgbClr val="C00000"/>
                </a:solidFill>
                <a:latin typeface="Georgia" panose="02040502050405020303" pitchFamily="18" charset="0"/>
              </a:rPr>
              <a:t>tății</a:t>
            </a:r>
            <a:endParaRPr lang="ro-RO" sz="3600" b="1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r>
              <a:rPr lang="ro-RO" sz="2400">
                <a:latin typeface="Georgia" panose="02040502050405020303" pitchFamily="18" charset="0"/>
              </a:rPr>
              <a:t>începe cu autocunoașterea – valoarea propriei persoane – încrederea în sine</a:t>
            </a:r>
            <a:endParaRPr lang="en-US" sz="2400">
              <a:latin typeface="Georgia" panose="02040502050405020303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19514895"/>
              </p:ext>
            </p:extLst>
          </p:nvPr>
        </p:nvGraphicFramePr>
        <p:xfrm>
          <a:off x="7046793" y="2965271"/>
          <a:ext cx="58674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59809" y="1844187"/>
            <a:ext cx="7492621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o-RO">
                <a:solidFill>
                  <a:srgbClr val="333333"/>
                </a:solidFill>
                <a:latin typeface="Georgia" panose="02040502050405020303" pitchFamily="18" charset="0"/>
                <a:ea typeface="Times New Roman" pitchFamily="18" charset="0"/>
                <a:cs typeface="Arial" pitchFamily="34" charset="0"/>
              </a:rPr>
              <a:t> să înțelegem că drepturile, gândurile, emoțiile, nevoile și dorințele noastre sunt </a:t>
            </a:r>
            <a:r>
              <a:rPr lang="ro-RO" b="1" u="sng">
                <a:solidFill>
                  <a:srgbClr val="C00000"/>
                </a:solidFill>
                <a:latin typeface="Georgia" panose="02040502050405020303" pitchFamily="18" charset="0"/>
                <a:ea typeface="Times New Roman" pitchFamily="18" charset="0"/>
                <a:cs typeface="Arial" pitchFamily="34" charset="0"/>
              </a:rPr>
              <a:t>la fel de importante </a:t>
            </a:r>
            <a:r>
              <a:rPr lang="ro-RO">
                <a:solidFill>
                  <a:srgbClr val="333333"/>
                </a:solidFill>
                <a:latin typeface="Georgia" panose="02040502050405020303" pitchFamily="18" charset="0"/>
                <a:ea typeface="Times New Roman" pitchFamily="18" charset="0"/>
                <a:cs typeface="Arial" pitchFamily="34" charset="0"/>
              </a:rPr>
              <a:t>ca ale celorlalți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o-RO">
                <a:solidFill>
                  <a:srgbClr val="333333"/>
                </a:solidFill>
                <a:latin typeface="Georgia" panose="02040502050405020303" pitchFamily="18" charset="0"/>
                <a:cs typeface="Arial" pitchFamily="34" charset="0"/>
              </a:rPr>
              <a:t> să recunoaștem faptul că pentru a ne atinge potențialul, nevoile noastre inerente trebuie îndeplinite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o-RO">
                <a:solidFill>
                  <a:srgbClr val="333333"/>
                </a:solidFill>
                <a:latin typeface="Georgia" panose="02040502050405020303" pitchFamily="18" charset="0"/>
                <a:cs typeface="Arial" pitchFamily="34" charset="0"/>
              </a:rPr>
              <a:t> să recunoaștem și să ne protejăm drepturile noastre și ale altora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o-RO">
                <a:solidFill>
                  <a:srgbClr val="333333"/>
                </a:solidFill>
                <a:latin typeface="Georgia" panose="02040502050405020303" pitchFamily="18" charset="0"/>
                <a:cs typeface="Arial" pitchFamily="34" charset="0"/>
              </a:rPr>
              <a:t> să credem cum convingere că merităm să fim respectați și tratați cu respect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o-RO">
                <a:solidFill>
                  <a:srgbClr val="333333"/>
                </a:solidFill>
                <a:latin typeface="Georgia" panose="02040502050405020303" pitchFamily="18" charset="0"/>
                <a:cs typeface="Arial" pitchFamily="34" charset="0"/>
              </a:rPr>
              <a:t> fiecare persoană este responsabilă pentru comportamentul său – nu ne putem asuma responsabilitatea pentru comportamentele celorlalți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o-RO">
                <a:solidFill>
                  <a:srgbClr val="333333"/>
                </a:solidFill>
                <a:latin typeface="Georgia" panose="02040502050405020303" pitchFamily="18" charset="0"/>
                <a:cs typeface="Arial" pitchFamily="34" charset="0"/>
              </a:rPr>
              <a:t>să ne permitem să fim furioși, dar mereu într-un mod respectuos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o-RO">
                <a:solidFill>
                  <a:srgbClr val="333333"/>
                </a:solidFill>
                <a:latin typeface="Georgia" panose="02040502050405020303" pitchFamily="18" charset="0"/>
                <a:cs typeface="Arial" pitchFamily="34" charset="0"/>
              </a:rPr>
              <a:t> să spunem ce avem pe suflet, dar într-un fel care să nu îl jignească pe celălalt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o-RO">
                <a:solidFill>
                  <a:srgbClr val="333333"/>
                </a:solidFill>
                <a:latin typeface="Georgia" panose="02040502050405020303" pitchFamily="18" charset="0"/>
                <a:cs typeface="Arial" pitchFamily="34" charset="0"/>
              </a:rPr>
              <a:t> să acceptăm complimentele într-un fel elegant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o-RO">
                <a:solidFill>
                  <a:srgbClr val="333333"/>
                </a:solidFill>
                <a:latin typeface="Georgia" panose="02040502050405020303" pitchFamily="18" charset="0"/>
                <a:cs typeface="Arial" pitchFamily="34" charset="0"/>
              </a:rPr>
              <a:t> să ne permitem să greșim și să cerem ajutor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o-RO">
                <a:solidFill>
                  <a:srgbClr val="333333"/>
                </a:solidFill>
                <a:latin typeface="Georgia" panose="02040502050405020303" pitchFamily="18" charset="0"/>
                <a:cs typeface="Arial" pitchFamily="34" charset="0"/>
              </a:rPr>
              <a:t> să acceptăm critica fără să ne simțim vinovați, jigniți sau atacați</a:t>
            </a:r>
            <a:endParaRPr lang="en-US">
              <a:latin typeface="Georgia" panose="020405020504050203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19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56" y="1337480"/>
            <a:ext cx="8776588" cy="466542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1115150" y="585985"/>
            <a:ext cx="10058400" cy="5773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3600" b="1" u="sng">
                <a:solidFill>
                  <a:srgbClr val="C00000"/>
                </a:solidFill>
                <a:latin typeface="Georgia" panose="02040502050405020303" pitchFamily="18" charset="0"/>
              </a:rPr>
              <a:t>Managementul conflictelor</a:t>
            </a:r>
            <a:endParaRPr lang="en-US" sz="3600" b="1" u="sng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036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Four Horsemen of the Apocalypse | HERKAFADANS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07" y="1564077"/>
            <a:ext cx="8101350" cy="46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3582" y="886236"/>
            <a:ext cx="10058400" cy="5773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o-RO" sz="3600" b="1" u="sng">
                <a:solidFill>
                  <a:srgbClr val="C00000"/>
                </a:solidFill>
                <a:latin typeface="Georgia" panose="02040502050405020303" pitchFamily="18" charset="0"/>
              </a:rPr>
              <a:t>Managementul conflictelor</a:t>
            </a:r>
            <a:endParaRPr lang="en-US" sz="3600" b="1" u="sng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101754" y="1846052"/>
            <a:ext cx="3933286" cy="736282"/>
          </a:xfrm>
        </p:spPr>
        <p:txBody>
          <a:bodyPr/>
          <a:lstStyle/>
          <a:p>
            <a:pPr algn="ctr"/>
            <a:r>
              <a:rPr lang="ro-RO" b="1">
                <a:solidFill>
                  <a:srgbClr val="C00000"/>
                </a:solidFill>
                <a:latin typeface="Georgia" panose="02040502050405020303" pitchFamily="18" charset="0"/>
              </a:rPr>
              <a:t>Cei 4 călăreți ai apocalipsei</a:t>
            </a:r>
            <a:endParaRPr lang="en-US" b="1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101754" y="2582334"/>
            <a:ext cx="3933285" cy="3378200"/>
          </a:xfrm>
        </p:spPr>
        <p:txBody>
          <a:bodyPr/>
          <a:lstStyle/>
          <a:p>
            <a:r>
              <a:rPr lang="ro-RO" b="1">
                <a:latin typeface="Georgia" panose="02040502050405020303" pitchFamily="18" charset="0"/>
              </a:rPr>
              <a:t>CRITICISM</a:t>
            </a:r>
          </a:p>
          <a:p>
            <a:endParaRPr lang="ro-RO" b="1">
              <a:latin typeface="Georgia" panose="02040502050405020303" pitchFamily="18" charset="0"/>
            </a:endParaRPr>
          </a:p>
          <a:p>
            <a:r>
              <a:rPr lang="ro-RO" b="1">
                <a:latin typeface="Georgia" panose="02040502050405020303" pitchFamily="18" charset="0"/>
              </a:rPr>
              <a:t>DEFENSIVITATE</a:t>
            </a:r>
          </a:p>
          <a:p>
            <a:endParaRPr lang="ro-RO" b="1">
              <a:latin typeface="Georgia" panose="02040502050405020303" pitchFamily="18" charset="0"/>
            </a:endParaRPr>
          </a:p>
          <a:p>
            <a:r>
              <a:rPr lang="ro-RO" b="1">
                <a:latin typeface="Georgia" panose="02040502050405020303" pitchFamily="18" charset="0"/>
              </a:rPr>
              <a:t>DISPREȚ</a:t>
            </a:r>
          </a:p>
          <a:p>
            <a:endParaRPr lang="ro-RO" b="1">
              <a:latin typeface="Georgia" panose="02040502050405020303" pitchFamily="18" charset="0"/>
            </a:endParaRPr>
          </a:p>
          <a:p>
            <a:r>
              <a:rPr lang="ro-RO" b="1">
                <a:latin typeface="Georgia" panose="02040502050405020303" pitchFamily="18" charset="0"/>
              </a:rPr>
              <a:t>DISTANȚARE</a:t>
            </a:r>
          </a:p>
          <a:p>
            <a:endParaRPr lang="ro-RO"/>
          </a:p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3581173" cy="736282"/>
          </a:xfrm>
        </p:spPr>
        <p:txBody>
          <a:bodyPr/>
          <a:lstStyle/>
          <a:p>
            <a:pPr algn="ctr"/>
            <a:r>
              <a:rPr lang="ro-RO" b="1">
                <a:solidFill>
                  <a:srgbClr val="C00000"/>
                </a:solidFill>
                <a:latin typeface="Georgia" panose="02040502050405020303" pitchFamily="18" charset="0"/>
              </a:rPr>
              <a:t>antidotul</a:t>
            </a:r>
            <a:endParaRPr lang="en-US" b="1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070524" y="2582334"/>
            <a:ext cx="3728569" cy="3378200"/>
          </a:xfrm>
        </p:spPr>
        <p:txBody>
          <a:bodyPr>
            <a:normAutofit fontScale="92500" lnSpcReduction="20000"/>
          </a:bodyPr>
          <a:lstStyle/>
          <a:p>
            <a:r>
              <a:rPr lang="ro-RO" b="1">
                <a:latin typeface="Georgia" panose="02040502050405020303" pitchFamily="18" charset="0"/>
              </a:rPr>
              <a:t>Spune ce te deranjează fără să-l învinovățești pe celălalt, exprimă-ți nevoile în mod pozitiv</a:t>
            </a:r>
          </a:p>
          <a:p>
            <a:r>
              <a:rPr lang="ro-RO" b="1">
                <a:latin typeface="Georgia" panose="02040502050405020303" pitchFamily="18" charset="0"/>
              </a:rPr>
              <a:t>Asumă-ți </a:t>
            </a:r>
            <a:r>
              <a:rPr lang="ro-RO" b="1" err="1">
                <a:latin typeface="Georgia" panose="02040502050405020303" pitchFamily="18" charset="0"/>
              </a:rPr>
              <a:t>resposabilitatea</a:t>
            </a:r>
            <a:endParaRPr lang="ro-RO" b="1">
              <a:latin typeface="Georgia" panose="02040502050405020303" pitchFamily="18" charset="0"/>
            </a:endParaRPr>
          </a:p>
          <a:p>
            <a:endParaRPr lang="ro-RO" b="1">
              <a:latin typeface="Georgia" panose="02040502050405020303" pitchFamily="18" charset="0"/>
            </a:endParaRPr>
          </a:p>
          <a:p>
            <a:r>
              <a:rPr lang="ro-RO" b="1">
                <a:latin typeface="Georgia" panose="02040502050405020303" pitchFamily="18" charset="0"/>
              </a:rPr>
              <a:t>Construiește o cultură a aprecierii</a:t>
            </a:r>
          </a:p>
          <a:p>
            <a:endParaRPr lang="ro-RO" b="1">
              <a:latin typeface="Georgia" panose="02040502050405020303" pitchFamily="18" charset="0"/>
            </a:endParaRPr>
          </a:p>
          <a:p>
            <a:r>
              <a:rPr lang="ro-RO" b="1">
                <a:latin typeface="Georgia" panose="02040502050405020303" pitchFamily="18" charset="0"/>
              </a:rPr>
              <a:t>Auto-reglează-te fiziologic și rămâi în conexiune</a:t>
            </a:r>
            <a:endParaRPr lang="en-US" b="1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89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rené with Drs. John and Julie Gottman on What Makes Love Last - Brené Brow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2630"/>
            <a:ext cx="6496335" cy="64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9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023582" y="775774"/>
            <a:ext cx="10058400" cy="5773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o-RO" sz="3600" b="1" u="sng">
                <a:solidFill>
                  <a:srgbClr val="C00000"/>
                </a:solidFill>
                <a:latin typeface="Georgia" panose="02040502050405020303" pitchFamily="18" charset="0"/>
              </a:rPr>
              <a:t>Managementul conflictelor</a:t>
            </a:r>
            <a:endParaRPr lang="en-US" sz="3600" b="1" u="sng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7821" y="1594898"/>
            <a:ext cx="4769484" cy="4951092"/>
            <a:chOff x="0" y="0"/>
            <a:chExt cx="4769952" cy="4951562"/>
          </a:xfrm>
        </p:grpSpPr>
        <p:sp>
          <p:nvSpPr>
            <p:cNvPr id="9" name="Rounded Rectangle 8"/>
            <p:cNvSpPr/>
            <p:nvPr/>
          </p:nvSpPr>
          <p:spPr>
            <a:xfrm>
              <a:off x="526211" y="0"/>
              <a:ext cx="1112807" cy="37956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ro-RO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Sinceritate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027871" y="0"/>
              <a:ext cx="1112520" cy="379095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ro-RO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Politețe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699403" y="189781"/>
              <a:ext cx="1276710" cy="8626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086928" y="422694"/>
              <a:ext cx="17253" cy="4226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588588" y="422694"/>
              <a:ext cx="17253" cy="4226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0" y="1846053"/>
              <a:ext cx="2199735" cy="98254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ro-RO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Agresivitate</a:t>
              </a:r>
              <a:r>
                <a:rPr lang="ro-RO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 încălcarea limitelor celuilalt, nepăsare în raport cu emoțiile și nevoile acestuia, rănirea celuilalt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458528" y="1846053"/>
              <a:ext cx="2311424" cy="98298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ro-RO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Pasivitate</a:t>
              </a:r>
              <a:r>
                <a:rPr lang="ro-RO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 inautenticitate în raport sine, ignorarea emoțiilor și nevoile personale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ro-RO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794294" y="3122762"/>
              <a:ext cx="1112807" cy="379562"/>
            </a:xfrm>
            <a:prstGeom prst="roundRect">
              <a:avLst/>
            </a:prstGeom>
            <a:solidFill>
              <a:srgbClr val="666633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ro-RO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Vinovăție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207698" y="2889849"/>
              <a:ext cx="491705" cy="2760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027871" y="2889849"/>
              <a:ext cx="543464" cy="2755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207698" y="3450566"/>
              <a:ext cx="448574" cy="3191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027871" y="3450566"/>
              <a:ext cx="500224" cy="3364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448573" y="3881887"/>
              <a:ext cx="1370965" cy="100929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ro-RO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Față de exterior</a:t>
              </a:r>
              <a:r>
                <a:rPr lang="ro-RO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 că am rănit, am produs suferință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562045" y="3916392"/>
              <a:ext cx="2207883" cy="10351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ro-RO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Față de mine</a:t>
              </a:r>
              <a:r>
                <a:rPr lang="ro-RO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(că nu m-am exprimat, nu m-am ridicat pentru mine, m-am lăsat călcat în picioare)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86596" y="931653"/>
              <a:ext cx="1112520" cy="37909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ro-RO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Furie 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071003" y="931653"/>
              <a:ext cx="1112520" cy="37909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ro-RO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Anxietate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086928" y="1354347"/>
              <a:ext cx="17145" cy="4222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605841" y="1354347"/>
              <a:ext cx="17253" cy="4226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5627427" y="20485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>
                <a:latin typeface="Times New Roman" panose="02020603050405020304" pitchFamily="18" charset="0"/>
                <a:ea typeface="Calibri" panose="020F0502020204030204" pitchFamily="34" charset="0"/>
              </a:rPr>
              <a:t>Stres cronic = dezechilibru în relația dintre </a:t>
            </a:r>
            <a:r>
              <a:rPr lang="ro-RO" b="1">
                <a:latin typeface="Times New Roman" panose="02020603050405020304" pitchFamily="18" charset="0"/>
                <a:ea typeface="Calibri" panose="020F0502020204030204" pitchFamily="34" charset="0"/>
              </a:rPr>
              <a:t>siguranța socială și relațională</a:t>
            </a:r>
            <a:r>
              <a:rPr lang="ro-RO">
                <a:latin typeface="Times New Roman" panose="02020603050405020304" pitchFamily="18" charset="0"/>
                <a:ea typeface="Calibri" panose="020F0502020204030204" pitchFamily="34" charset="0"/>
              </a:rPr>
              <a:t>, pe de o parte, și respectiv </a:t>
            </a:r>
            <a:r>
              <a:rPr lang="ro-RO" b="1">
                <a:latin typeface="Times New Roman" panose="02020603050405020304" pitchFamily="18" charset="0"/>
                <a:ea typeface="Calibri" panose="020F0502020204030204" pitchFamily="34" charset="0"/>
              </a:rPr>
              <a:t>autonomia autentică</a:t>
            </a:r>
            <a:r>
              <a:rPr lang="ro-RO">
                <a:latin typeface="Times New Roman" panose="02020603050405020304" pitchFamily="18" charset="0"/>
                <a:ea typeface="Calibri" panose="020F0502020204030204" pitchFamily="34" charset="0"/>
              </a:rPr>
              <a:t>, pe de cealaltă parte (</a:t>
            </a:r>
            <a:r>
              <a:rPr lang="ro-RO" err="1">
                <a:latin typeface="Times New Roman" panose="02020603050405020304" pitchFamily="18" charset="0"/>
                <a:ea typeface="Calibri" panose="020F0502020204030204" pitchFamily="34" charset="0"/>
              </a:rPr>
              <a:t>Maté</a:t>
            </a:r>
            <a:r>
              <a:rPr lang="ro-RO">
                <a:latin typeface="Times New Roman" panose="02020603050405020304" pitchFamily="18" charset="0"/>
                <a:ea typeface="Calibri" panose="020F0502020204030204" pitchFamily="34" charset="0"/>
              </a:rPr>
              <a:t>, 2003). </a:t>
            </a:r>
            <a:endParaRPr lang="en-US"/>
          </a:p>
        </p:txBody>
      </p:sp>
      <p:pic>
        <p:nvPicPr>
          <p:cNvPr id="27" name="Picture 2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680" y="3398646"/>
            <a:ext cx="1810747" cy="260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3" t="17560" r="12162" b="19047"/>
          <a:stretch/>
        </p:blipFill>
        <p:spPr bwMode="auto">
          <a:xfrm>
            <a:off x="5906358" y="3556940"/>
            <a:ext cx="3886200" cy="20288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2705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3131" y="1886129"/>
            <a:ext cx="9138541" cy="4146181"/>
          </a:xfrm>
        </p:spPr>
        <p:txBody>
          <a:bodyPr>
            <a:normAutofit fontScale="92500" lnSpcReduction="10000"/>
          </a:bodyPr>
          <a:lstStyle/>
          <a:p>
            <a:r>
              <a:rPr lang="ro-RO" b="1">
                <a:latin typeface="Georgia" panose="02040502050405020303" pitchFamily="18" charset="0"/>
              </a:rPr>
              <a:t>Descrie un conflict recent:</a:t>
            </a:r>
            <a:endParaRPr lang="en-US">
              <a:latin typeface="Georgia" panose="02040502050405020303" pitchFamily="18" charset="0"/>
            </a:endParaRPr>
          </a:p>
          <a:p>
            <a:r>
              <a:rPr lang="ro-RO" b="1">
                <a:latin typeface="Georgia" panose="02040502050405020303" pitchFamily="18" charset="0"/>
              </a:rPr>
              <a:t>Care sunt </a:t>
            </a:r>
            <a:r>
              <a:rPr lang="ro-RO" b="1" err="1">
                <a:latin typeface="Georgia" panose="02040502050405020303" pitchFamily="18" charset="0"/>
              </a:rPr>
              <a:t>părţile</a:t>
            </a:r>
            <a:r>
              <a:rPr lang="ro-RO" b="1">
                <a:latin typeface="Georgia" panose="02040502050405020303" pitchFamily="18" charset="0"/>
              </a:rPr>
              <a:t> implicate?</a:t>
            </a:r>
            <a:r>
              <a:rPr lang="ro-RO">
                <a:latin typeface="Georgia" panose="02040502050405020303" pitchFamily="18" charset="0"/>
              </a:rPr>
              <a:t> 	</a:t>
            </a:r>
          </a:p>
          <a:p>
            <a:r>
              <a:rPr lang="ro-RO" b="1">
                <a:latin typeface="Georgia" panose="02040502050405020303" pitchFamily="18" charset="0"/>
              </a:rPr>
              <a:t>Care este problema? (din punctul tău de vedere)</a:t>
            </a:r>
          </a:p>
          <a:p>
            <a:r>
              <a:rPr lang="ro-RO" b="1">
                <a:latin typeface="Georgia" panose="02040502050405020303" pitchFamily="18" charset="0"/>
              </a:rPr>
              <a:t>Identifică preocupările tale fundamentale legate de acest conflict:</a:t>
            </a:r>
            <a:endParaRPr lang="en-US">
              <a:latin typeface="Georgia" panose="02040502050405020303" pitchFamily="18" charset="0"/>
            </a:endParaRPr>
          </a:p>
          <a:p>
            <a:pPr lvl="0"/>
            <a:r>
              <a:rPr lang="ro-RO">
                <a:latin typeface="Georgia" panose="02040502050405020303" pitchFamily="18" charset="0"/>
              </a:rPr>
              <a:t>APRECIERE	 Te </a:t>
            </a:r>
            <a:r>
              <a:rPr lang="ro-RO" err="1">
                <a:latin typeface="Georgia" panose="02040502050405020303" pitchFamily="18" charset="0"/>
              </a:rPr>
              <a:t>simţi</a:t>
            </a:r>
            <a:r>
              <a:rPr lang="ro-RO">
                <a:latin typeface="Georgia" panose="02040502050405020303" pitchFamily="18" charset="0"/>
              </a:rPr>
              <a:t> </a:t>
            </a:r>
            <a:r>
              <a:rPr lang="ro-RO" err="1">
                <a:latin typeface="Georgia" panose="02040502050405020303" pitchFamily="18" charset="0"/>
              </a:rPr>
              <a:t>greşit</a:t>
            </a:r>
            <a:r>
              <a:rPr lang="ro-RO">
                <a:latin typeface="Georgia" panose="02040502050405020303" pitchFamily="18" charset="0"/>
              </a:rPr>
              <a:t> </a:t>
            </a:r>
            <a:r>
              <a:rPr lang="ro-RO" err="1">
                <a:latin typeface="Georgia" panose="02040502050405020303" pitchFamily="18" charset="0"/>
              </a:rPr>
              <a:t>înţeles</a:t>
            </a:r>
            <a:r>
              <a:rPr lang="ro-RO">
                <a:latin typeface="Georgia" panose="02040502050405020303" pitchFamily="18" charset="0"/>
              </a:rPr>
              <a:t>? Neascultat? Devalorizat? De ce?</a:t>
            </a:r>
            <a:endParaRPr lang="en-US">
              <a:latin typeface="Georgia" panose="02040502050405020303" pitchFamily="18" charset="0"/>
            </a:endParaRPr>
          </a:p>
          <a:p>
            <a:pPr lvl="0"/>
            <a:r>
              <a:rPr lang="ro-RO">
                <a:latin typeface="Georgia" panose="02040502050405020303" pitchFamily="18" charset="0"/>
              </a:rPr>
              <a:t>AFILIERE	 Te </a:t>
            </a:r>
            <a:r>
              <a:rPr lang="ro-RO" err="1">
                <a:latin typeface="Georgia" panose="02040502050405020303" pitchFamily="18" charset="0"/>
              </a:rPr>
              <a:t>simţi</a:t>
            </a:r>
            <a:r>
              <a:rPr lang="ro-RO">
                <a:latin typeface="Georgia" panose="02040502050405020303" pitchFamily="18" charset="0"/>
              </a:rPr>
              <a:t> exclus? Îndepărtat? Marginalizat? De ce?</a:t>
            </a:r>
            <a:endParaRPr lang="en-US">
              <a:latin typeface="Georgia" panose="02040502050405020303" pitchFamily="18" charset="0"/>
            </a:endParaRPr>
          </a:p>
          <a:p>
            <a:pPr lvl="0"/>
            <a:r>
              <a:rPr lang="ro-RO">
                <a:latin typeface="Georgia" panose="02040502050405020303" pitchFamily="18" charset="0"/>
              </a:rPr>
              <a:t>AUTONOMIE	 </a:t>
            </a:r>
            <a:r>
              <a:rPr lang="ro-RO" err="1">
                <a:latin typeface="Georgia" panose="02040502050405020303" pitchFamily="18" charset="0"/>
              </a:rPr>
              <a:t>Simţi</a:t>
            </a:r>
            <a:r>
              <a:rPr lang="ro-RO">
                <a:latin typeface="Georgia" panose="02040502050405020303" pitchFamily="18" charset="0"/>
              </a:rPr>
              <a:t> că libertatea ta este limitată? De ce?</a:t>
            </a:r>
            <a:endParaRPr lang="en-US">
              <a:latin typeface="Georgia" panose="02040502050405020303" pitchFamily="18" charset="0"/>
            </a:endParaRPr>
          </a:p>
          <a:p>
            <a:pPr lvl="0"/>
            <a:r>
              <a:rPr lang="ro-RO">
                <a:latin typeface="Georgia" panose="02040502050405020303" pitchFamily="18" charset="0"/>
              </a:rPr>
              <a:t>STATUT	 Te </a:t>
            </a:r>
            <a:r>
              <a:rPr lang="ro-RO" err="1">
                <a:latin typeface="Georgia" panose="02040502050405020303" pitchFamily="18" charset="0"/>
              </a:rPr>
              <a:t>simţi</a:t>
            </a:r>
            <a:r>
              <a:rPr lang="ro-RO">
                <a:latin typeface="Georgia" panose="02040502050405020303" pitchFamily="18" charset="0"/>
              </a:rPr>
              <a:t> umilit, nerespectat? De ce?</a:t>
            </a:r>
            <a:endParaRPr lang="en-US">
              <a:latin typeface="Georgia" panose="02040502050405020303" pitchFamily="18" charset="0"/>
            </a:endParaRPr>
          </a:p>
          <a:p>
            <a:pPr lvl="0"/>
            <a:r>
              <a:rPr lang="ro-RO">
                <a:latin typeface="Georgia" panose="02040502050405020303" pitchFamily="18" charset="0"/>
              </a:rPr>
              <a:t>ROL 		 Te </a:t>
            </a:r>
            <a:r>
              <a:rPr lang="ro-RO" err="1">
                <a:latin typeface="Georgia" panose="02040502050405020303" pitchFamily="18" charset="0"/>
              </a:rPr>
              <a:t>simţi</a:t>
            </a:r>
            <a:r>
              <a:rPr lang="ro-RO">
                <a:latin typeface="Georgia" panose="02040502050405020303" pitchFamily="18" charset="0"/>
              </a:rPr>
              <a:t> </a:t>
            </a:r>
            <a:r>
              <a:rPr lang="ro-RO" err="1">
                <a:latin typeface="Georgia" panose="02040502050405020303" pitchFamily="18" charset="0"/>
              </a:rPr>
              <a:t>nemulţumit</a:t>
            </a:r>
            <a:r>
              <a:rPr lang="ro-RO">
                <a:latin typeface="Georgia" panose="02040502050405020303" pitchFamily="18" charset="0"/>
              </a:rPr>
              <a:t> legat de ceea ce se cere de la tine? De ce?</a:t>
            </a:r>
          </a:p>
          <a:p>
            <a:pPr lvl="0"/>
            <a:r>
              <a:rPr lang="ro-RO" b="1">
                <a:solidFill>
                  <a:srgbClr val="C00000"/>
                </a:solidFill>
                <a:latin typeface="Georgia" panose="02040502050405020303" pitchFamily="18" charset="0"/>
              </a:rPr>
              <a:t>Ce </a:t>
            </a:r>
            <a:r>
              <a:rPr lang="ro-RO" b="1" err="1">
                <a:solidFill>
                  <a:srgbClr val="C00000"/>
                </a:solidFill>
                <a:latin typeface="Georgia" panose="02040502050405020303" pitchFamily="18" charset="0"/>
              </a:rPr>
              <a:t>aş</a:t>
            </a:r>
            <a:r>
              <a:rPr lang="ro-RO" b="1">
                <a:solidFill>
                  <a:srgbClr val="C00000"/>
                </a:solidFill>
                <a:latin typeface="Georgia" panose="02040502050405020303" pitchFamily="18" charset="0"/>
              </a:rPr>
              <a:t> putea face pentru a </a:t>
            </a:r>
            <a:r>
              <a:rPr lang="ro-RO" b="1" err="1">
                <a:solidFill>
                  <a:srgbClr val="C00000"/>
                </a:solidFill>
                <a:latin typeface="Georgia" panose="02040502050405020303" pitchFamily="18" charset="0"/>
              </a:rPr>
              <a:t>obţine</a:t>
            </a:r>
            <a:r>
              <a:rPr lang="ro-RO" b="1">
                <a:solidFill>
                  <a:srgbClr val="C00000"/>
                </a:solidFill>
                <a:latin typeface="Georgia" panose="02040502050405020303" pitchFamily="18" charset="0"/>
              </a:rPr>
              <a:t> ce doresc?</a:t>
            </a:r>
            <a:endParaRPr lang="en-US" b="1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endParaRPr lang="ro-RO" b="1">
              <a:latin typeface="Georgia" panose="02040502050405020303" pitchFamily="18" charset="0"/>
            </a:endParaRPr>
          </a:p>
          <a:p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023582" y="775774"/>
            <a:ext cx="10058400" cy="5773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o-RO" sz="3600" b="1" u="sng">
                <a:solidFill>
                  <a:srgbClr val="C00000"/>
                </a:solidFill>
                <a:latin typeface="Georgia" panose="02040502050405020303" pitchFamily="18" charset="0"/>
              </a:rPr>
              <a:t>Managementul conflictelor</a:t>
            </a:r>
            <a:endParaRPr lang="en-US" sz="3600" b="1" u="sng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66829" y="2129051"/>
            <a:ext cx="2224584" cy="3182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28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3131" y="1886129"/>
            <a:ext cx="9138541" cy="4378193"/>
          </a:xfrm>
        </p:spPr>
        <p:txBody>
          <a:bodyPr>
            <a:normAutofit fontScale="85000" lnSpcReduction="20000"/>
          </a:bodyPr>
          <a:lstStyle/>
          <a:p>
            <a:r>
              <a:rPr lang="ro-RO" b="1">
                <a:latin typeface="Georgia" panose="02040502050405020303" pitchFamily="18" charset="0"/>
              </a:rPr>
              <a:t>Pune-te în pielea celuilalt!</a:t>
            </a:r>
            <a:endParaRPr lang="en-US">
              <a:latin typeface="Georgia" panose="02040502050405020303" pitchFamily="18" charset="0"/>
            </a:endParaRPr>
          </a:p>
          <a:p>
            <a:r>
              <a:rPr lang="ro-RO" b="1">
                <a:latin typeface="Georgia" panose="02040502050405020303" pitchFamily="18" charset="0"/>
              </a:rPr>
              <a:t>Descrie </a:t>
            </a:r>
            <a:r>
              <a:rPr lang="ro-RO" b="1" err="1">
                <a:latin typeface="Georgia" panose="02040502050405020303" pitchFamily="18" charset="0"/>
              </a:rPr>
              <a:t>situaţia</a:t>
            </a:r>
            <a:r>
              <a:rPr lang="ro-RO" b="1">
                <a:latin typeface="Georgia" panose="02040502050405020303" pitchFamily="18" charset="0"/>
              </a:rPr>
              <a:t> </a:t>
            </a:r>
            <a:r>
              <a:rPr lang="ro-RO" b="1" err="1">
                <a:latin typeface="Georgia" panose="02040502050405020303" pitchFamily="18" charset="0"/>
              </a:rPr>
              <a:t>aşa</a:t>
            </a:r>
            <a:r>
              <a:rPr lang="ro-RO" b="1">
                <a:latin typeface="Georgia" panose="02040502050405020303" pitchFamily="18" charset="0"/>
              </a:rPr>
              <a:t> cum s-ar vedea ea din perspectiva celeilalte persoane</a:t>
            </a:r>
          </a:p>
          <a:p>
            <a:r>
              <a:rPr lang="ro-RO" b="1">
                <a:latin typeface="Georgia" panose="02040502050405020303" pitchFamily="18" charset="0"/>
              </a:rPr>
              <a:t>Care este problema?</a:t>
            </a:r>
            <a:r>
              <a:rPr lang="ro-RO">
                <a:latin typeface="Georgia" panose="02040502050405020303" pitchFamily="18" charset="0"/>
              </a:rPr>
              <a:t> (din punct de vedere al celuilalt)</a:t>
            </a:r>
            <a:endParaRPr lang="ro-RO" b="1">
              <a:latin typeface="Georgia" panose="02040502050405020303" pitchFamily="18" charset="0"/>
            </a:endParaRPr>
          </a:p>
          <a:p>
            <a:r>
              <a:rPr lang="ro-RO" b="1">
                <a:latin typeface="Georgia" panose="02040502050405020303" pitchFamily="18" charset="0"/>
              </a:rPr>
              <a:t>Identifică preocupările fundamentale legate de acest conflict:</a:t>
            </a:r>
            <a:endParaRPr lang="en-US">
              <a:latin typeface="Georgia" panose="02040502050405020303" pitchFamily="18" charset="0"/>
            </a:endParaRPr>
          </a:p>
          <a:p>
            <a:pPr lvl="0"/>
            <a:r>
              <a:rPr lang="ro-RO">
                <a:latin typeface="Georgia" panose="02040502050405020303" pitchFamily="18" charset="0"/>
              </a:rPr>
              <a:t>APRECIERE	 Te </a:t>
            </a:r>
            <a:r>
              <a:rPr lang="ro-RO" err="1">
                <a:latin typeface="Georgia" panose="02040502050405020303" pitchFamily="18" charset="0"/>
              </a:rPr>
              <a:t>simţi</a:t>
            </a:r>
            <a:r>
              <a:rPr lang="ro-RO">
                <a:latin typeface="Georgia" panose="02040502050405020303" pitchFamily="18" charset="0"/>
              </a:rPr>
              <a:t> </a:t>
            </a:r>
            <a:r>
              <a:rPr lang="ro-RO" err="1">
                <a:latin typeface="Georgia" panose="02040502050405020303" pitchFamily="18" charset="0"/>
              </a:rPr>
              <a:t>greşit</a:t>
            </a:r>
            <a:r>
              <a:rPr lang="ro-RO">
                <a:latin typeface="Georgia" panose="02040502050405020303" pitchFamily="18" charset="0"/>
              </a:rPr>
              <a:t> </a:t>
            </a:r>
            <a:r>
              <a:rPr lang="ro-RO" err="1">
                <a:latin typeface="Georgia" panose="02040502050405020303" pitchFamily="18" charset="0"/>
              </a:rPr>
              <a:t>înţeles</a:t>
            </a:r>
            <a:r>
              <a:rPr lang="ro-RO">
                <a:latin typeface="Georgia" panose="02040502050405020303" pitchFamily="18" charset="0"/>
              </a:rPr>
              <a:t>? Neascultat? Devalorizat? De ce?</a:t>
            </a:r>
            <a:endParaRPr lang="en-US">
              <a:latin typeface="Georgia" panose="02040502050405020303" pitchFamily="18" charset="0"/>
            </a:endParaRPr>
          </a:p>
          <a:p>
            <a:pPr lvl="0"/>
            <a:r>
              <a:rPr lang="ro-RO">
                <a:latin typeface="Georgia" panose="02040502050405020303" pitchFamily="18" charset="0"/>
              </a:rPr>
              <a:t>AFILIERE	 Te </a:t>
            </a:r>
            <a:r>
              <a:rPr lang="ro-RO" err="1">
                <a:latin typeface="Georgia" panose="02040502050405020303" pitchFamily="18" charset="0"/>
              </a:rPr>
              <a:t>simţi</a:t>
            </a:r>
            <a:r>
              <a:rPr lang="ro-RO">
                <a:latin typeface="Georgia" panose="02040502050405020303" pitchFamily="18" charset="0"/>
              </a:rPr>
              <a:t> exclus? Îndepărtat? Marginalizat? De ce?</a:t>
            </a:r>
            <a:endParaRPr lang="en-US">
              <a:latin typeface="Georgia" panose="02040502050405020303" pitchFamily="18" charset="0"/>
            </a:endParaRPr>
          </a:p>
          <a:p>
            <a:pPr lvl="0"/>
            <a:r>
              <a:rPr lang="ro-RO">
                <a:latin typeface="Georgia" panose="02040502050405020303" pitchFamily="18" charset="0"/>
              </a:rPr>
              <a:t>AUTONOMIE	 </a:t>
            </a:r>
            <a:r>
              <a:rPr lang="ro-RO" err="1">
                <a:latin typeface="Georgia" panose="02040502050405020303" pitchFamily="18" charset="0"/>
              </a:rPr>
              <a:t>Simţi</a:t>
            </a:r>
            <a:r>
              <a:rPr lang="ro-RO">
                <a:latin typeface="Georgia" panose="02040502050405020303" pitchFamily="18" charset="0"/>
              </a:rPr>
              <a:t> că libertatea ta este limitată? De ce?</a:t>
            </a:r>
            <a:endParaRPr lang="en-US">
              <a:latin typeface="Georgia" panose="02040502050405020303" pitchFamily="18" charset="0"/>
            </a:endParaRPr>
          </a:p>
          <a:p>
            <a:pPr lvl="0"/>
            <a:r>
              <a:rPr lang="ro-RO">
                <a:latin typeface="Georgia" panose="02040502050405020303" pitchFamily="18" charset="0"/>
              </a:rPr>
              <a:t>STATUT	 Te </a:t>
            </a:r>
            <a:r>
              <a:rPr lang="ro-RO" err="1">
                <a:latin typeface="Georgia" panose="02040502050405020303" pitchFamily="18" charset="0"/>
              </a:rPr>
              <a:t>simţi</a:t>
            </a:r>
            <a:r>
              <a:rPr lang="ro-RO">
                <a:latin typeface="Georgia" panose="02040502050405020303" pitchFamily="18" charset="0"/>
              </a:rPr>
              <a:t> umilit, nerespectat? De ce?</a:t>
            </a:r>
            <a:endParaRPr lang="en-US">
              <a:latin typeface="Georgia" panose="02040502050405020303" pitchFamily="18" charset="0"/>
            </a:endParaRPr>
          </a:p>
          <a:p>
            <a:pPr lvl="0"/>
            <a:r>
              <a:rPr lang="ro-RO">
                <a:latin typeface="Georgia" panose="02040502050405020303" pitchFamily="18" charset="0"/>
              </a:rPr>
              <a:t>ROL 		 Te </a:t>
            </a:r>
            <a:r>
              <a:rPr lang="ro-RO" err="1">
                <a:latin typeface="Georgia" panose="02040502050405020303" pitchFamily="18" charset="0"/>
              </a:rPr>
              <a:t>simţi</a:t>
            </a:r>
            <a:r>
              <a:rPr lang="ro-RO">
                <a:latin typeface="Georgia" panose="02040502050405020303" pitchFamily="18" charset="0"/>
              </a:rPr>
              <a:t> </a:t>
            </a:r>
            <a:r>
              <a:rPr lang="ro-RO" err="1">
                <a:latin typeface="Georgia" panose="02040502050405020303" pitchFamily="18" charset="0"/>
              </a:rPr>
              <a:t>nemulţumit</a:t>
            </a:r>
            <a:r>
              <a:rPr lang="ro-RO">
                <a:latin typeface="Georgia" panose="02040502050405020303" pitchFamily="18" charset="0"/>
              </a:rPr>
              <a:t> legat de ceea ce se cere de la tine? De ce?</a:t>
            </a:r>
            <a:endParaRPr lang="en-US">
              <a:latin typeface="Georgia" panose="02040502050405020303" pitchFamily="18" charset="0"/>
            </a:endParaRPr>
          </a:p>
          <a:p>
            <a:r>
              <a:rPr lang="ro-RO" b="1">
                <a:solidFill>
                  <a:srgbClr val="C00000"/>
                </a:solidFill>
                <a:latin typeface="Georgia" panose="02040502050405020303" pitchFamily="18" charset="0"/>
              </a:rPr>
              <a:t>Ce </a:t>
            </a:r>
            <a:r>
              <a:rPr lang="ro-RO" b="1" err="1">
                <a:solidFill>
                  <a:srgbClr val="C00000"/>
                </a:solidFill>
                <a:latin typeface="Georgia" panose="02040502050405020303" pitchFamily="18" charset="0"/>
              </a:rPr>
              <a:t>aş</a:t>
            </a:r>
            <a:r>
              <a:rPr lang="ro-RO" b="1">
                <a:solidFill>
                  <a:srgbClr val="C00000"/>
                </a:solidFill>
                <a:latin typeface="Georgia" panose="02040502050405020303" pitchFamily="18" charset="0"/>
              </a:rPr>
              <a:t> putea face pentru a oferi persoanei ceea ce </a:t>
            </a:r>
            <a:r>
              <a:rPr lang="ro-RO" b="1" err="1">
                <a:solidFill>
                  <a:srgbClr val="C00000"/>
                </a:solidFill>
                <a:latin typeface="Georgia" panose="02040502050405020303" pitchFamily="18" charset="0"/>
              </a:rPr>
              <a:t>îşi</a:t>
            </a:r>
            <a:r>
              <a:rPr lang="ro-RO" b="1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ro-RO" b="1" err="1">
                <a:solidFill>
                  <a:srgbClr val="C00000"/>
                </a:solidFill>
                <a:latin typeface="Georgia" panose="02040502050405020303" pitchFamily="18" charset="0"/>
              </a:rPr>
              <a:t>doreşte</a:t>
            </a:r>
            <a:r>
              <a:rPr lang="ro-RO" b="1">
                <a:solidFill>
                  <a:srgbClr val="C00000"/>
                </a:solidFill>
              </a:rPr>
              <a:t>?</a:t>
            </a:r>
            <a:endParaRPr lang="en-US" b="1">
              <a:solidFill>
                <a:srgbClr val="C00000"/>
              </a:solidFill>
            </a:endParaRPr>
          </a:p>
          <a:p>
            <a:pPr algn="r">
              <a:lnSpc>
                <a:spcPct val="120000"/>
              </a:lnSpc>
            </a:pPr>
            <a:r>
              <a:rPr lang="ro-RO">
                <a:latin typeface="Georgia" panose="02040502050405020303" pitchFamily="18" charset="0"/>
              </a:rPr>
              <a:t>Adaptat după Roger Fisher &amp; Daniel </a:t>
            </a:r>
            <a:r>
              <a:rPr lang="ro-RO" err="1">
                <a:latin typeface="Georgia" panose="02040502050405020303" pitchFamily="18" charset="0"/>
              </a:rPr>
              <a:t>Shapiro</a:t>
            </a:r>
            <a:r>
              <a:rPr lang="ro-RO">
                <a:latin typeface="Georgia" panose="02040502050405020303" pitchFamily="18" charset="0"/>
              </a:rPr>
              <a:t> (2005)- </a:t>
            </a:r>
            <a:r>
              <a:rPr lang="ro-RO" err="1">
                <a:latin typeface="Georgia" panose="02040502050405020303" pitchFamily="18" charset="0"/>
              </a:rPr>
              <a:t>Beyond</a:t>
            </a:r>
            <a:r>
              <a:rPr lang="ro-RO">
                <a:latin typeface="Georgia" panose="02040502050405020303" pitchFamily="18" charset="0"/>
              </a:rPr>
              <a:t> </a:t>
            </a:r>
            <a:r>
              <a:rPr lang="ro-RO" err="1">
                <a:latin typeface="Georgia" panose="02040502050405020303" pitchFamily="18" charset="0"/>
              </a:rPr>
              <a:t>Reason</a:t>
            </a:r>
            <a:r>
              <a:rPr lang="ro-RO">
                <a:latin typeface="Georgia" panose="02040502050405020303" pitchFamily="18" charset="0"/>
              </a:rPr>
              <a:t>- </a:t>
            </a:r>
            <a:r>
              <a:rPr lang="ro-RO" err="1">
                <a:latin typeface="Georgia" panose="02040502050405020303" pitchFamily="18" charset="0"/>
              </a:rPr>
              <a:t>using</a:t>
            </a:r>
            <a:r>
              <a:rPr lang="ro-RO">
                <a:latin typeface="Georgia" panose="02040502050405020303" pitchFamily="18" charset="0"/>
              </a:rPr>
              <a:t> </a:t>
            </a:r>
            <a:r>
              <a:rPr lang="ro-RO" err="1">
                <a:latin typeface="Georgia" panose="02040502050405020303" pitchFamily="18" charset="0"/>
              </a:rPr>
              <a:t>emotions</a:t>
            </a:r>
            <a:r>
              <a:rPr lang="ro-RO">
                <a:latin typeface="Georgia" panose="02040502050405020303" pitchFamily="18" charset="0"/>
              </a:rPr>
              <a:t> as </a:t>
            </a:r>
            <a:r>
              <a:rPr lang="ro-RO" err="1">
                <a:latin typeface="Georgia" panose="02040502050405020303" pitchFamily="18" charset="0"/>
              </a:rPr>
              <a:t>you</a:t>
            </a:r>
            <a:r>
              <a:rPr lang="ro-RO">
                <a:latin typeface="Georgia" panose="02040502050405020303" pitchFamily="18" charset="0"/>
              </a:rPr>
              <a:t> negociate.</a:t>
            </a:r>
            <a:r>
              <a:rPr lang="en-US"/>
              <a:t> </a:t>
            </a:r>
            <a:r>
              <a:rPr lang="en-US">
                <a:latin typeface="Georgia" panose="02040502050405020303" pitchFamily="18" charset="0"/>
              </a:rPr>
              <a:t>Penguin Books Ltd </a:t>
            </a:r>
          </a:p>
          <a:p>
            <a:endParaRPr lang="ro-RO" b="1">
              <a:latin typeface="Georgia" panose="02040502050405020303" pitchFamily="18" charset="0"/>
            </a:endParaRPr>
          </a:p>
          <a:p>
            <a:pPr algn="r"/>
            <a:endParaRPr lang="ro-RO">
              <a:latin typeface="Georgia" panose="02040502050405020303" pitchFamily="18" charset="0"/>
            </a:endParaRPr>
          </a:p>
          <a:p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023582" y="775774"/>
            <a:ext cx="10058400" cy="5773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o-RO" sz="3600" b="1" u="sng">
                <a:solidFill>
                  <a:srgbClr val="C00000"/>
                </a:solidFill>
                <a:latin typeface="Georgia" panose="02040502050405020303" pitchFamily="18" charset="0"/>
              </a:rPr>
              <a:t>Managementul conflictelor</a:t>
            </a:r>
            <a:endParaRPr lang="en-US" sz="3600" b="1" u="sng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4097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160" y="2674962"/>
            <a:ext cx="2596554" cy="222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15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624265" y="1502767"/>
            <a:ext cx="249754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3200" i="1">
                <a:solidFill>
                  <a:srgbClr val="C00000"/>
                </a:solidFill>
                <a:latin typeface="Georgia" panose="02040502050405020303" pitchFamily="18" charset="0"/>
              </a:rPr>
              <a:t>canal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986588" y="1924431"/>
            <a:ext cx="8010841" cy="1981200"/>
            <a:chOff x="304800" y="3352800"/>
            <a:chExt cx="7696200" cy="1981200"/>
          </a:xfrm>
        </p:grpSpPr>
        <p:sp>
          <p:nvSpPr>
            <p:cNvPr id="4" name="TextBox 3"/>
            <p:cNvSpPr txBox="1"/>
            <p:nvPr/>
          </p:nvSpPr>
          <p:spPr>
            <a:xfrm>
              <a:off x="304800" y="3352800"/>
              <a:ext cx="1828800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o-RO" sz="2400" b="1">
                  <a:solidFill>
                    <a:srgbClr val="C00000"/>
                  </a:solidFill>
                  <a:latin typeface="Georgia" panose="02040502050405020303" pitchFamily="18" charset="0"/>
                </a:rPr>
                <a:t>Emițător</a:t>
              </a:r>
            </a:p>
            <a:p>
              <a:pPr algn="ctr"/>
              <a:endParaRPr lang="ro-RO" sz="2400">
                <a:solidFill>
                  <a:srgbClr val="C00000"/>
                </a:solidFill>
                <a:latin typeface="Georgia" panose="02040502050405020303" pitchFamily="18" charset="0"/>
              </a:endParaRPr>
            </a:p>
            <a:p>
              <a:pPr algn="ctr"/>
              <a:r>
                <a:rPr lang="ro-RO" sz="2400" b="1" i="1">
                  <a:solidFill>
                    <a:srgbClr val="C00000"/>
                  </a:solidFill>
                  <a:latin typeface="Georgia" panose="02040502050405020303" pitchFamily="18" charset="0"/>
                </a:rPr>
                <a:t>Receptor</a:t>
              </a:r>
              <a:endParaRPr lang="en-US" sz="2400" b="1" i="1">
                <a:solidFill>
                  <a:srgbClr val="C000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48400" y="3352800"/>
              <a:ext cx="1752600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o-RO" sz="2400" b="1">
                  <a:solidFill>
                    <a:srgbClr val="C00000"/>
                  </a:solidFill>
                  <a:latin typeface="Georgia" panose="02040502050405020303" pitchFamily="18" charset="0"/>
                </a:rPr>
                <a:t>Receptor</a:t>
              </a:r>
            </a:p>
            <a:p>
              <a:pPr algn="ctr"/>
              <a:endParaRPr lang="ro-RO" sz="2400">
                <a:solidFill>
                  <a:srgbClr val="C00000"/>
                </a:solidFill>
                <a:latin typeface="Georgia" panose="02040502050405020303" pitchFamily="18" charset="0"/>
              </a:endParaRPr>
            </a:p>
            <a:p>
              <a:pPr algn="ctr"/>
              <a:r>
                <a:rPr lang="ro-RO" sz="2400" b="1" i="1">
                  <a:solidFill>
                    <a:srgbClr val="C00000"/>
                  </a:solidFill>
                  <a:latin typeface="Georgia" panose="02040502050405020303" pitchFamily="18" charset="0"/>
                </a:rPr>
                <a:t>Emițător</a:t>
              </a:r>
              <a:endParaRPr lang="en-US" sz="2400" b="1" i="1">
                <a:solidFill>
                  <a:srgbClr val="C000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2133600" y="3722117"/>
              <a:ext cx="4114800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 panose="020405020504050203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15935" y="3415844"/>
              <a:ext cx="1676400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o-RO" sz="3200" i="1">
                  <a:solidFill>
                    <a:srgbClr val="C00000"/>
                  </a:solidFill>
                  <a:latin typeface="Georgia" panose="02040502050405020303" pitchFamily="18" charset="0"/>
                </a:rPr>
                <a:t>mesaj</a:t>
              </a:r>
            </a:p>
          </p:txBody>
        </p:sp>
        <p:sp>
          <p:nvSpPr>
            <p:cNvPr id="8" name="Up Arrow 7"/>
            <p:cNvSpPr/>
            <p:nvPr/>
          </p:nvSpPr>
          <p:spPr>
            <a:xfrm>
              <a:off x="1219200" y="4724400"/>
              <a:ext cx="76200" cy="6096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 panose="02040502050405020303" pitchFamily="18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6200000" flipH="1">
              <a:off x="4113609" y="2477304"/>
              <a:ext cx="1588" cy="56769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 flipH="1" flipV="1">
              <a:off x="6629400" y="5028406"/>
              <a:ext cx="6096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308872" y="304850"/>
            <a:ext cx="9517831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4400" b="1" u="sng">
                <a:solidFill>
                  <a:srgbClr val="C00000"/>
                </a:solidFill>
                <a:latin typeface="Georgia" panose="02040502050405020303" pitchFamily="18" charset="0"/>
              </a:rPr>
              <a:t>Schema comunicării</a:t>
            </a:r>
          </a:p>
          <a:p>
            <a:r>
              <a:rPr lang="ro-RO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    </a:t>
            </a:r>
            <a:endParaRPr lang="en-US" sz="1600" b="1" i="1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0910" y="3397395"/>
            <a:ext cx="182425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o-RO" sz="3200" i="1">
                <a:solidFill>
                  <a:srgbClr val="C00000"/>
                </a:solidFill>
                <a:latin typeface="Georgia" panose="02040502050405020303" pitchFamily="18" charset="0"/>
              </a:rPr>
              <a:t>feedback</a:t>
            </a:r>
            <a:endParaRPr lang="en-US" sz="3200" i="1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97866"/>
              </p:ext>
            </p:extLst>
          </p:nvPr>
        </p:nvGraphicFramePr>
        <p:xfrm>
          <a:off x="2819398" y="4800600"/>
          <a:ext cx="6345222" cy="370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15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5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>
                          <a:latin typeface="Georgia" panose="02040502050405020303" pitchFamily="18" charset="0"/>
                        </a:rPr>
                        <a:t>Verbală 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>
                          <a:latin typeface="Georgia" panose="02040502050405020303" pitchFamily="18" charset="0"/>
                        </a:rPr>
                        <a:t>Non-verbală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>
                          <a:latin typeface="Georgia" panose="02040502050405020303" pitchFamily="18" charset="0"/>
                        </a:rPr>
                        <a:t>Para-verbală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8968" y="5789815"/>
            <a:ext cx="9557735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2000">
                <a:latin typeface="Georgia" panose="02040502050405020303" pitchFamily="18" charset="0"/>
              </a:rPr>
              <a:t>Conversația eficientă = echilibru între vorbire (emitere) și ascultare (receptare)</a:t>
            </a:r>
            <a:endParaRPr lang="en-US" sz="2000">
              <a:latin typeface="Georgia" panose="0204050205040502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3999" y="5334000"/>
            <a:ext cx="142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>
                <a:latin typeface="Georgia" panose="02040502050405020303" pitchFamily="18" charset="0"/>
              </a:rPr>
              <a:t>cca. 70%</a:t>
            </a:r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81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323" y="403214"/>
            <a:ext cx="10713854" cy="739785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algn="ctr"/>
            <a:r>
              <a:rPr lang="ro-RO" b="1">
                <a:solidFill>
                  <a:srgbClr val="C00000"/>
                </a:solidFill>
                <a:latin typeface="Georgia" panose="02040502050405020303" pitchFamily="18" charset="0"/>
              </a:rPr>
              <a:t>Emițătorul</a:t>
            </a:r>
            <a:endParaRPr lang="en-US" b="1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24411"/>
              </p:ext>
            </p:extLst>
          </p:nvPr>
        </p:nvGraphicFramePr>
        <p:xfrm>
          <a:off x="676322" y="1519475"/>
          <a:ext cx="6652526" cy="423261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879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3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7829">
                <a:tc>
                  <a:txBody>
                    <a:bodyPr/>
                    <a:lstStyle/>
                    <a:p>
                      <a:pPr algn="l"/>
                      <a:r>
                        <a:rPr lang="ro-RO" sz="1600" b="1">
                          <a:latin typeface="Georgia" panose="02040502050405020303" pitchFamily="18" charset="0"/>
                        </a:rPr>
                        <a:t>Cu ce scop?</a:t>
                      </a:r>
                      <a:endParaRPr lang="en-US" sz="1600" b="1">
                        <a:latin typeface="Georgia" panose="02040502050405020303" pitchFamily="18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1600">
                          <a:latin typeface="Georgia" panose="02040502050405020303" pitchFamily="18" charset="0"/>
                        </a:rPr>
                        <a:t>Care este obiectivul final pe care vrem să-l atingem prin comunicarea mesajului? Care este intenția comunicării? Care este rezultatul la care ne aşteptăm?</a:t>
                      </a:r>
                      <a:endParaRPr lang="en-US" sz="1600">
                        <a:latin typeface="Georgia" panose="02040502050405020303" pitchFamily="18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064">
                <a:tc>
                  <a:txBody>
                    <a:bodyPr/>
                    <a:lstStyle/>
                    <a:p>
                      <a:pPr algn="l"/>
                      <a:r>
                        <a:rPr lang="ro-RO" sz="1600" b="1">
                          <a:latin typeface="Georgia" panose="02040502050405020303" pitchFamily="18" charset="0"/>
                        </a:rPr>
                        <a:t>Ce?</a:t>
                      </a:r>
                      <a:endParaRPr lang="en-US" sz="1600" b="1">
                        <a:latin typeface="Georgia" panose="02040502050405020303" pitchFamily="18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1600">
                          <a:latin typeface="Georgia" panose="02040502050405020303" pitchFamily="18" charset="0"/>
                        </a:rPr>
                        <a:t>Ce anume vrem să comunicăm – claritate</a:t>
                      </a:r>
                    </a:p>
                    <a:p>
                      <a:pPr marL="519113" indent="0" algn="just"/>
                      <a:r>
                        <a:rPr lang="ro-RO" sz="1600">
                          <a:latin typeface="Georgia" panose="02040502050405020303" pitchFamily="18" charset="0"/>
                          <a:ea typeface="Times New Roman"/>
                          <a:cs typeface="Times New Roman"/>
                        </a:rPr>
                        <a:t>Fii cuminte! </a:t>
                      </a:r>
                    </a:p>
                    <a:p>
                      <a:pPr marL="519113" indent="0" algn="just"/>
                      <a:r>
                        <a:rPr lang="ro-RO" sz="1600">
                          <a:latin typeface="Georgia" panose="02040502050405020303" pitchFamily="18" charset="0"/>
                          <a:ea typeface="Times New Roman"/>
                          <a:cs typeface="Times New Roman"/>
                        </a:rPr>
                        <a:t>Ești dezordonat</a:t>
                      </a:r>
                      <a:endParaRPr lang="en-US" sz="1600">
                        <a:latin typeface="Georgia" panose="02040502050405020303" pitchFamily="18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383">
                <a:tc>
                  <a:txBody>
                    <a:bodyPr/>
                    <a:lstStyle/>
                    <a:p>
                      <a:pPr algn="l"/>
                      <a:r>
                        <a:rPr lang="ro-RO" sz="1600" b="1">
                          <a:latin typeface="Georgia" panose="02040502050405020303" pitchFamily="18" charset="0"/>
                        </a:rPr>
                        <a:t>Cui?</a:t>
                      </a:r>
                      <a:endParaRPr lang="en-US" sz="1600" b="1">
                        <a:latin typeface="Georgia" panose="02040502050405020303" pitchFamily="18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1600">
                          <a:latin typeface="Georgia" panose="02040502050405020303" pitchFamily="18" charset="0"/>
                        </a:rPr>
                        <a:t>Cine este persoana căreia îi adresăm mesajul? </a:t>
                      </a:r>
                    </a:p>
                    <a:p>
                      <a:pPr algn="just"/>
                      <a:r>
                        <a:rPr lang="ro-RO" sz="1600">
                          <a:latin typeface="Georgia" panose="02040502050405020303" pitchFamily="18" charset="0"/>
                        </a:rPr>
                        <a:t>(de ex. vârstă, educaţie, caracteristici comportamentale, etc.)</a:t>
                      </a:r>
                      <a:endParaRPr lang="en-US" sz="1600">
                        <a:latin typeface="Georgia" panose="02040502050405020303" pitchFamily="18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064">
                <a:tc>
                  <a:txBody>
                    <a:bodyPr/>
                    <a:lstStyle/>
                    <a:p>
                      <a:pPr algn="l"/>
                      <a:r>
                        <a:rPr lang="ro-RO" sz="1600" b="1">
                          <a:latin typeface="Georgia" panose="02040502050405020303" pitchFamily="18" charset="0"/>
                        </a:rPr>
                        <a:t>Cum?</a:t>
                      </a:r>
                      <a:endParaRPr lang="en-US" sz="1600" b="1">
                        <a:latin typeface="Georgia" panose="02040502050405020303" pitchFamily="18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1600">
                          <a:latin typeface="Georgia" panose="02040502050405020303" pitchFamily="18" charset="0"/>
                        </a:rPr>
                        <a:t>În ce mod decidem să transmitem mesajul? </a:t>
                      </a:r>
                      <a:endParaRPr lang="en-US" sz="1600">
                        <a:latin typeface="Georgia" panose="02040502050405020303" pitchFamily="18" charset="0"/>
                      </a:endParaRPr>
                    </a:p>
                    <a:p>
                      <a:pPr algn="just"/>
                      <a:r>
                        <a:rPr lang="ro-RO" sz="1600">
                          <a:latin typeface="Georgia" panose="02040502050405020303" pitchFamily="18" charset="0"/>
                        </a:rPr>
                        <a:t>Stabilirea formelor de comunicare non-verbală care pot influenţa mesajul nostru în direcţia dorită</a:t>
                      </a:r>
                      <a:endParaRPr lang="en-US" sz="1600">
                        <a:latin typeface="Georgia" panose="02040502050405020303" pitchFamily="18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757">
                <a:tc>
                  <a:txBody>
                    <a:bodyPr/>
                    <a:lstStyle/>
                    <a:p>
                      <a:pPr algn="l"/>
                      <a:r>
                        <a:rPr lang="ro-RO" sz="1600" b="1">
                          <a:latin typeface="Georgia" panose="02040502050405020303" pitchFamily="18" charset="0"/>
                        </a:rPr>
                        <a:t>Când?</a:t>
                      </a:r>
                      <a:endParaRPr lang="en-US" sz="1600" b="1">
                        <a:latin typeface="Georgia" panose="02040502050405020303" pitchFamily="18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1600">
                          <a:latin typeface="Georgia" panose="02040502050405020303" pitchFamily="18" charset="0"/>
                        </a:rPr>
                        <a:t>Alegerea momentul cel mai potrivit.</a:t>
                      </a:r>
                    </a:p>
                    <a:p>
                      <a:pPr algn="just"/>
                      <a:r>
                        <a:rPr lang="ro-RO" sz="1600">
                          <a:latin typeface="Georgia" panose="02040502050405020303" pitchFamily="18" charset="0"/>
                        </a:rPr>
                        <a:t>Trebuie evaluată atât starea receptorului cât şi al emiţătorului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829">
                <a:tc>
                  <a:txBody>
                    <a:bodyPr/>
                    <a:lstStyle/>
                    <a:p>
                      <a:pPr algn="l"/>
                      <a:r>
                        <a:rPr lang="ro-RO" sz="1600" b="1">
                          <a:latin typeface="Georgia" panose="02040502050405020303" pitchFamily="18" charset="0"/>
                        </a:rPr>
                        <a:t>Unde?</a:t>
                      </a:r>
                      <a:endParaRPr lang="en-US" sz="1600" b="1">
                        <a:latin typeface="Georgia" panose="02040502050405020303" pitchFamily="18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1600">
                          <a:latin typeface="Georgia" panose="02040502050405020303" pitchFamily="18" charset="0"/>
                        </a:rPr>
                        <a:t>Stabilirea contextului: mediul înconjurător, prezenţa altor persoane poate creşte sau scădea eficacitatea comunicării</a:t>
                      </a:r>
                      <a:endParaRPr lang="en-US" sz="1600">
                        <a:latin typeface="Georgia" panose="02040502050405020303" pitchFamily="18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194" name="AutoShape 2" descr="Image result for woman talki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6" name="AutoShape 4" descr="Image result for woman talki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8" name="AutoShape 6" descr="Image result for woman talking standi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9" name="Picture 7" descr="C:\Users\Dell\Desktop\downloa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05064" y="4367378"/>
            <a:ext cx="2533650" cy="1809750"/>
          </a:xfrm>
          <a:prstGeom prst="rect">
            <a:avLst/>
          </a:prstGeom>
          <a:noFill/>
        </p:spPr>
      </p:pic>
      <p:pic>
        <p:nvPicPr>
          <p:cNvPr id="8200" name="Picture 8" descr="C:\Users\Dell\Desktop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76250" y="1892632"/>
            <a:ext cx="2913927" cy="1447800"/>
          </a:xfrm>
          <a:prstGeom prst="rect">
            <a:avLst/>
          </a:prstGeom>
          <a:noFill/>
        </p:spPr>
      </p:pic>
      <p:sp>
        <p:nvSpPr>
          <p:cNvPr id="8202" name="AutoShape 10" descr="Image result for man talki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3" name="Picture 11" descr="C:\Users\Dell\Desktop\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40386" y="3442364"/>
            <a:ext cx="2313214" cy="12954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76322" y="5854024"/>
            <a:ext cx="883920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2400">
                <a:latin typeface="Georgia" panose="02040502050405020303" pitchFamily="18" charset="0"/>
              </a:rPr>
              <a:t>Ce efect are asupra celuilalt </a:t>
            </a:r>
            <a:r>
              <a:rPr lang="ro-RO" sz="2400" b="1">
                <a:solidFill>
                  <a:srgbClr val="C00000"/>
                </a:solidFill>
                <a:latin typeface="Georgia" panose="02040502050405020303" pitchFamily="18" charset="0"/>
              </a:rPr>
              <a:t>CE</a:t>
            </a:r>
            <a:r>
              <a:rPr lang="ro-RO" sz="2400">
                <a:latin typeface="Georgia" panose="02040502050405020303" pitchFamily="18" charset="0"/>
              </a:rPr>
              <a:t> și </a:t>
            </a:r>
            <a:r>
              <a:rPr lang="ro-RO" sz="2400" b="1">
                <a:solidFill>
                  <a:srgbClr val="C00000"/>
                </a:solidFill>
                <a:latin typeface="Georgia" panose="02040502050405020303" pitchFamily="18" charset="0"/>
              </a:rPr>
              <a:t>CUM</a:t>
            </a:r>
            <a:r>
              <a:rPr lang="ro-RO" sz="2400">
                <a:latin typeface="Georgia" panose="02040502050405020303" pitchFamily="18" charset="0"/>
              </a:rPr>
              <a:t> spunem? </a:t>
            </a:r>
            <a:endParaRPr lang="en-US" sz="2400"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0F070-0977-48BC-89DD-8A878CAF0A25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6390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8F98-3F10-44B2-B472-82F86FD4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501E-6648-46A8-AFFF-35A1A61EF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7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We Learned in Couples Counseling: Imago Dialogue — HANNAH ROTHERMICH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91" y="1456007"/>
            <a:ext cx="7087510" cy="53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12874" y="731521"/>
            <a:ext cx="10058400" cy="724486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algn="ctr"/>
            <a:r>
              <a:rPr lang="ro-RO" b="1">
                <a:solidFill>
                  <a:srgbClr val="C00000"/>
                </a:solidFill>
                <a:latin typeface="Georgia" panose="02040502050405020303" pitchFamily="18" charset="0"/>
              </a:rPr>
              <a:t>Receptorul</a:t>
            </a:r>
            <a:endParaRPr lang="en-US" b="1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Aks0bco7IQQ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215952" y="3177338"/>
            <a:ext cx="3164495" cy="19894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43629" y="5680170"/>
            <a:ext cx="4205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www.youtube.com/watch?v=Aks0bco7IQQ</a:t>
            </a:r>
          </a:p>
        </p:txBody>
      </p:sp>
    </p:spTree>
    <p:extLst>
      <p:ext uri="{BB962C8B-B14F-4D97-AF65-F5344CB8AC3E}">
        <p14:creationId xmlns:p14="http://schemas.microsoft.com/office/powerpoint/2010/main" val="1418584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411" y="777923"/>
            <a:ext cx="10003809" cy="66438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o-RO" sz="4000" b="1">
                <a:solidFill>
                  <a:srgbClr val="C00000"/>
                </a:solidFill>
                <a:latin typeface="Georgia" panose="02040502050405020303" pitchFamily="18" charset="0"/>
              </a:rPr>
              <a:t>Ascultarea activă</a:t>
            </a:r>
            <a:endParaRPr lang="en-US" sz="4000" b="1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3254" y="2329716"/>
            <a:ext cx="5533028" cy="2430440"/>
          </a:xfrm>
        </p:spPr>
        <p:txBody>
          <a:bodyPr>
            <a:normAutofit fontScale="92500" lnSpcReduction="10000"/>
          </a:bodyPr>
          <a:lstStyle/>
          <a:p>
            <a:pPr marL="396875" lvl="2" indent="-342900">
              <a:buFont typeface="Wingdings" panose="05000000000000000000" pitchFamily="2" charset="2"/>
              <a:buChar char="§"/>
            </a:pPr>
            <a:r>
              <a:rPr lang="ro-RO" sz="2400">
                <a:solidFill>
                  <a:schemeClr val="tx1"/>
                </a:solidFill>
                <a:latin typeface="Georgia" panose="02040502050405020303" pitchFamily="18" charset="0"/>
              </a:rPr>
              <a:t>Contact vizual</a:t>
            </a:r>
          </a:p>
          <a:p>
            <a:pPr marL="396875" lvl="2" indent="-342900" algn="just">
              <a:buFont typeface="Wingdings" panose="05000000000000000000" pitchFamily="2" charset="2"/>
              <a:buChar char="§"/>
            </a:pPr>
            <a:r>
              <a:rPr lang="ro-RO" sz="2400">
                <a:solidFill>
                  <a:schemeClr val="tx1"/>
                </a:solidFill>
                <a:latin typeface="Georgia" panose="02040502050405020303" pitchFamily="18" charset="0"/>
              </a:rPr>
              <a:t>Răspuns minimal care să încurajeze comunicarea</a:t>
            </a:r>
          </a:p>
          <a:p>
            <a:pPr marL="396875" lvl="2" indent="-342900">
              <a:buFont typeface="Wingdings" panose="05000000000000000000" pitchFamily="2" charset="2"/>
              <a:buChar char="§"/>
            </a:pPr>
            <a:r>
              <a:rPr lang="ro-RO" sz="2400">
                <a:solidFill>
                  <a:schemeClr val="tx1"/>
                </a:solidFill>
                <a:latin typeface="Georgia" panose="02040502050405020303" pitchFamily="18" charset="0"/>
              </a:rPr>
              <a:t>Concentrarea pe emițător / dezaxarea de pe propriile probleme</a:t>
            </a:r>
          </a:p>
          <a:p>
            <a:pPr marL="396875" lvl="2" indent="-342900">
              <a:buFont typeface="Wingdings" panose="05000000000000000000" pitchFamily="2" charset="2"/>
              <a:buChar char="§"/>
            </a:pPr>
            <a:r>
              <a:rPr lang="ro-RO" sz="2400">
                <a:solidFill>
                  <a:schemeClr val="tx1"/>
                </a:solidFill>
                <a:latin typeface="Georgia" panose="02040502050405020303" pitchFamily="18" charset="0"/>
              </a:rPr>
              <a:t>Adresarea de întrebări pentru clarificare</a:t>
            </a:r>
            <a:endParaRPr lang="ro-RO" sz="2400" i="1" u="sng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396875" lvl="2" indent="-342900">
              <a:buFont typeface="Wingdings" panose="05000000000000000000" pitchFamily="2" charset="2"/>
              <a:buChar char="§"/>
            </a:pPr>
            <a:r>
              <a:rPr lang="ro-RO" sz="2400">
                <a:solidFill>
                  <a:schemeClr val="tx1"/>
                </a:solidFill>
                <a:latin typeface="Georgia" panose="02040502050405020303" pitchFamily="18" charset="0"/>
              </a:rPr>
              <a:t>Parafrazarea</a:t>
            </a:r>
          </a:p>
          <a:p>
            <a:pPr lvl="2"/>
            <a:endParaRPr lang="en-US" sz="240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6145" name="Picture 1" descr="C:\Users\Dell\Desktop\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0352" y="2310428"/>
            <a:ext cx="3542732" cy="187488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96870" y="4608396"/>
            <a:ext cx="4935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o-RO" sz="2400">
                <a:latin typeface="Georgia" panose="02040502050405020303" pitchFamily="18" charset="0"/>
              </a:rPr>
              <a:t>Evitarea interpretărilor</a:t>
            </a:r>
          </a:p>
          <a:p>
            <a:pPr>
              <a:buFont typeface="Arial" pitchFamily="34" charset="0"/>
              <a:buChar char="•"/>
            </a:pPr>
            <a:r>
              <a:rPr lang="ro-RO" sz="2400">
                <a:latin typeface="Georgia" panose="02040502050405020303" pitchFamily="18" charset="0"/>
              </a:rPr>
              <a:t>Evitarea judecării vorbitorului</a:t>
            </a:r>
          </a:p>
          <a:p>
            <a:pPr>
              <a:buFont typeface="Arial" pitchFamily="34" charset="0"/>
              <a:buChar char="•"/>
            </a:pPr>
            <a:r>
              <a:rPr lang="ro-RO" sz="2400">
                <a:latin typeface="Georgia" panose="02040502050405020303" pitchFamily="18" charset="0"/>
              </a:rPr>
              <a:t>Evitarea sfaturilor</a:t>
            </a:r>
          </a:p>
          <a:p>
            <a:pPr>
              <a:buFont typeface="Arial" pitchFamily="34" charset="0"/>
              <a:buChar char="•"/>
            </a:pPr>
            <a:r>
              <a:rPr lang="ro-RO" sz="2400">
                <a:latin typeface="Georgia" panose="02040502050405020303" pitchFamily="18" charset="0"/>
              </a:rPr>
              <a:t>Evitarea intreruperii vorbitorului</a:t>
            </a:r>
            <a:endParaRPr lang="en-US" sz="2400"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7278" y="5162393"/>
            <a:ext cx="5432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>
                <a:solidFill>
                  <a:srgbClr val="C00000"/>
                </a:solidFill>
              </a:rPr>
              <a:t>Ascultă ca să ÎNȚELEGI, nu ca să răspunzi!</a:t>
            </a:r>
            <a:endParaRPr lang="en-US" sz="2400"/>
          </a:p>
        </p:txBody>
      </p:sp>
      <p:pic>
        <p:nvPicPr>
          <p:cNvPr id="9218" name="Picture 2" descr="Phone Forbidden Not Allowed - Free image on Pixab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6202">
            <a:off x="9775539" y="911816"/>
            <a:ext cx="1679766" cy="16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17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504967"/>
            <a:ext cx="10058400" cy="1232393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ro-RO">
                <a:latin typeface="Georgia" panose="02040502050405020303" pitchFamily="18" charset="0"/>
              </a:rPr>
              <a:t>Cum a influențat dezvoltarea tehnologiei comunicarea și conexiunea între oameni? </a:t>
            </a:r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11266" name="Picture 2" descr="How Modern Technology Could Help Us Create A Truly Global Society – kjmlia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593" y="1919193"/>
            <a:ext cx="638175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1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urel Codoban GESTURI, VORBE ȘI MINCIUNI. Mic tratat de semiotică gestuală  extinsă și aplicată - PDF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009" y="504169"/>
            <a:ext cx="8435216" cy="532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dicator avertizare „Pastrati distanta sociala 1,5 metri” (Coronavirus)  pret mic la HORNBA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" y="3740584"/>
            <a:ext cx="3157514" cy="252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1977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08A7C76D78834DA041FF15C698142B" ma:contentTypeVersion="8" ma:contentTypeDescription="Create a new document." ma:contentTypeScope="" ma:versionID="fa3d9d235a0665d9acf8a04abc366860">
  <xsd:schema xmlns:xsd="http://www.w3.org/2001/XMLSchema" xmlns:xs="http://www.w3.org/2001/XMLSchema" xmlns:p="http://schemas.microsoft.com/office/2006/metadata/properties" xmlns:ns2="1f964045-88d3-4872-bc4d-aec5516d6b47" xmlns:ns3="1818ae71-73b1-42cb-ac66-ac639ea65b22" targetNamespace="http://schemas.microsoft.com/office/2006/metadata/properties" ma:root="true" ma:fieldsID="2568ac33fb22d9dc72fa2acb43e10ea5" ns2:_="" ns3:_="">
    <xsd:import namespace="1f964045-88d3-4872-bc4d-aec5516d6b47"/>
    <xsd:import namespace="1818ae71-73b1-42cb-ac66-ac639ea65b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964045-88d3-4872-bc4d-aec5516d6b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8ae71-73b1-42cb-ac66-ac639ea65b2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767999-90DB-4C4C-BA37-289DFB22B6C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37CBF2C-B0B8-4545-8ABE-466DA11E4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964045-88d3-4872-bc4d-aec5516d6b47"/>
    <ds:schemaRef ds:uri="1818ae71-73b1-42cb-ac66-ac639ea65b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5E7214-0C79-4CF5-937A-CEC9A874A4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Ecran lat</PresentationFormat>
  <Slides>27</Slides>
  <Notes>2</Notes>
  <HiddenSlides>0</HiddenSlide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27</vt:i4>
      </vt:variant>
    </vt:vector>
  </HeadingPairs>
  <TitlesOfParts>
    <vt:vector size="28" baseType="lpstr">
      <vt:lpstr>Retrospect</vt:lpstr>
      <vt:lpstr>Psihologia educației</vt:lpstr>
      <vt:lpstr>Prezentare PowerPoint</vt:lpstr>
      <vt:lpstr>Prezentare PowerPoint</vt:lpstr>
      <vt:lpstr>Emițătorul</vt:lpstr>
      <vt:lpstr>Prezentare PowerPoint</vt:lpstr>
      <vt:lpstr>Receptorul</vt:lpstr>
      <vt:lpstr>Ascultarea activă</vt:lpstr>
      <vt:lpstr>Cum a influențat dezvoltarea tehnologiei comunicarea și conexiunea între oameni? </vt:lpstr>
      <vt:lpstr>Prezentare PowerPoint</vt:lpstr>
      <vt:lpstr>Mimica facială – spațiu personal</vt:lpstr>
      <vt:lpstr>Limbajul posturii</vt:lpstr>
      <vt:lpstr>  Agresiv</vt:lpstr>
      <vt:lpstr>Consecinţele stilului de comunicare agresiv</vt:lpstr>
      <vt:lpstr>Pasiv agresiv</vt:lpstr>
      <vt:lpstr>Pasiv </vt:lpstr>
      <vt:lpstr>     Consecinţele stilului de comunicare pasivă</vt:lpstr>
      <vt:lpstr>Asertiv </vt:lpstr>
      <vt:lpstr>Consecinţele comportamentului asertiv</vt:lpstr>
      <vt:lpstr>Exersarea asertivității</vt:lpstr>
      <vt:lpstr>  Principii de dezvoltare a asertivităţii</vt:lpstr>
      <vt:lpstr>Prezentare PowerPoint</vt:lpstr>
      <vt:lpstr>Prezentare PowerPoint</vt:lpstr>
      <vt:lpstr>Managementul conflictelor</vt:lpstr>
      <vt:lpstr>Prezentare PowerPoint</vt:lpstr>
      <vt:lpstr>Managementul conflictelor</vt:lpstr>
      <vt:lpstr>Managementul conflictelor</vt:lpstr>
      <vt:lpstr>Managementul conflictelor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veronique_cl</dc:creator>
  <cp:revision>4</cp:revision>
  <cp:lastPrinted>2021-10-17T20:18:35Z</cp:lastPrinted>
  <dcterms:created xsi:type="dcterms:W3CDTF">2021-10-17T17:14:57Z</dcterms:created>
  <dcterms:modified xsi:type="dcterms:W3CDTF">2022-01-19T07:20:38Z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0x010100C508A7C76D78834DA041FF15C698142B</vt:lpwstr>
  </property>
</Properties>
</file>